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6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7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8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9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10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11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12.xml" ContentType="application/vnd.openxmlformats-officedocument.presentationml.notesSl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notesSlides/notesSlide13.xml" ContentType="application/vnd.openxmlformats-officedocument.presentationml.notesSl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notesSlides/notesSlide14.xml" ContentType="application/vnd.openxmlformats-officedocument.presentationml.notesSl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notesSlides/notesSlide15.xml" ContentType="application/vnd.openxmlformats-officedocument.presentationml.notesSlide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notesSlides/notesSlide1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311" r:id="rId2"/>
    <p:sldId id="345" r:id="rId3"/>
    <p:sldId id="360" r:id="rId4"/>
    <p:sldId id="346" r:id="rId5"/>
    <p:sldId id="347" r:id="rId6"/>
    <p:sldId id="348" r:id="rId7"/>
    <p:sldId id="349" r:id="rId8"/>
    <p:sldId id="350" r:id="rId9"/>
    <p:sldId id="351" r:id="rId10"/>
    <p:sldId id="353" r:id="rId11"/>
    <p:sldId id="354" r:id="rId12"/>
    <p:sldId id="355" r:id="rId13"/>
    <p:sldId id="356" r:id="rId14"/>
    <p:sldId id="357" r:id="rId15"/>
    <p:sldId id="358" r:id="rId16"/>
    <p:sldId id="352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FAFB1"/>
    <a:srgbClr val="7F7F81"/>
    <a:srgbClr val="4D4D4F"/>
    <a:srgbClr val="F8E9CD"/>
    <a:srgbClr val="94B5DC"/>
    <a:srgbClr val="5087C7"/>
    <a:srgbClr val="FFEB71"/>
    <a:srgbClr val="FFE443"/>
    <a:srgbClr val="FFDA00"/>
    <a:srgbClr val="EBA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0B1A935-0112-41EF-8C2E-FD6E1C559A0E}" v="16" dt="2025-11-26T05:17:07.38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77361" autoAdjust="0"/>
  </p:normalViewPr>
  <p:slideViewPr>
    <p:cSldViewPr snapToGrid="0">
      <p:cViewPr varScale="1">
        <p:scale>
          <a:sx n="82" d="100"/>
          <a:sy n="82" d="100"/>
        </p:scale>
        <p:origin x="93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cccco.edu/-/media/CCCCO-Website/docs/vision2030/vision-2030-report.pdf" TargetMode="External"/></Relationships>
</file>

<file path=ppt/diagrams/_rels/data4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cccco.edu/-/media/CCCCO-Website/docs/vision2030/vision-2030-report.pdf" TargetMode="External"/></Relationships>
</file>

<file path=ppt/diagrams/_rels/data8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communitycollegereview.com/financial-aid-stats/california?utm_source=chatgpt.com" TargetMode="External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cccco.edu/-/media/CCCCO-Website/docs/vision2030/vision-2030-report.pdf" TargetMode="External"/></Relationships>
</file>

<file path=ppt/diagrams/_rels/drawing4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cccco.edu/-/media/CCCCO-Website/docs/vision2030/vision-2030-report.pdf" TargetMode="External"/></Relationships>
</file>

<file path=ppt/diagrams/_rels/drawing8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communitycollegereview.com/financial-aid-stats/california?utm_source=chatgpt.com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6385A6A-B420-47B1-80E4-46593A5AD90C}" type="doc">
      <dgm:prSet loTypeId="urn:microsoft.com/office/officeart/2005/8/layout/chevron2" loCatId="process" qsTypeId="urn:microsoft.com/office/officeart/2005/8/quickstyle/simple4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7E1DCE1C-A674-4456-8B5C-CB9B56286A83}">
      <dgm:prSet/>
      <dgm:spPr/>
      <dgm:t>
        <a:bodyPr/>
        <a:lstStyle/>
        <a:p>
          <a:r>
            <a:rPr lang="en-US"/>
            <a:t>Retain</a:t>
          </a:r>
        </a:p>
      </dgm:t>
    </dgm:pt>
    <dgm:pt modelId="{C080A2AB-17C7-41CB-9684-A7642FD6F9EA}" type="parTrans" cxnId="{B24403C0-D077-4C1A-8755-E72B7351D3C7}">
      <dgm:prSet/>
      <dgm:spPr/>
      <dgm:t>
        <a:bodyPr/>
        <a:lstStyle/>
        <a:p>
          <a:endParaRPr lang="en-US"/>
        </a:p>
      </dgm:t>
    </dgm:pt>
    <dgm:pt modelId="{3D487FBD-6995-4BCA-AD28-F47F16D3E29D}" type="sibTrans" cxnId="{B24403C0-D077-4C1A-8755-E72B7351D3C7}">
      <dgm:prSet/>
      <dgm:spPr/>
      <dgm:t>
        <a:bodyPr/>
        <a:lstStyle/>
        <a:p>
          <a:endParaRPr lang="en-US"/>
        </a:p>
      </dgm:t>
    </dgm:pt>
    <dgm:pt modelId="{3495B206-2BDA-4FAA-891A-CB24EE400338}">
      <dgm:prSet/>
      <dgm:spPr/>
      <dgm:t>
        <a:bodyPr/>
        <a:lstStyle/>
        <a:p>
          <a:pPr>
            <a:buFont typeface="Wingdings" panose="05000000000000000000" pitchFamily="2" charset="2"/>
            <a:buChar char="q"/>
          </a:pPr>
          <a:r>
            <a:rPr lang="en-US" dirty="0"/>
            <a:t>1. Current SAP Structure</a:t>
          </a:r>
        </a:p>
      </dgm:t>
    </dgm:pt>
    <dgm:pt modelId="{9BEF109F-E5A9-4F41-8480-8FF08095E974}" type="parTrans" cxnId="{80144C7A-4668-459A-B0AE-100AD4775255}">
      <dgm:prSet/>
      <dgm:spPr/>
      <dgm:t>
        <a:bodyPr/>
        <a:lstStyle/>
        <a:p>
          <a:endParaRPr lang="en-US"/>
        </a:p>
      </dgm:t>
    </dgm:pt>
    <dgm:pt modelId="{AAE078B2-9B54-4F6A-AA20-AE58C3D1F3C8}" type="sibTrans" cxnId="{80144C7A-4668-459A-B0AE-100AD4775255}">
      <dgm:prSet/>
      <dgm:spPr/>
      <dgm:t>
        <a:bodyPr/>
        <a:lstStyle/>
        <a:p>
          <a:endParaRPr lang="en-US"/>
        </a:p>
      </dgm:t>
    </dgm:pt>
    <dgm:pt modelId="{205D11EB-29D8-428C-BFC8-D5FCE120C294}">
      <dgm:prSet/>
      <dgm:spPr/>
      <dgm:t>
        <a:bodyPr/>
        <a:lstStyle/>
        <a:p>
          <a:r>
            <a:rPr lang="en-US" dirty="0"/>
            <a:t>Proposed change</a:t>
          </a:r>
        </a:p>
      </dgm:t>
    </dgm:pt>
    <dgm:pt modelId="{BBC8010A-8E2F-4B49-802F-E73D11ED6A12}" type="parTrans" cxnId="{2C9FBC6C-6FD4-4512-9610-ABBE10B4B199}">
      <dgm:prSet/>
      <dgm:spPr/>
      <dgm:t>
        <a:bodyPr/>
        <a:lstStyle/>
        <a:p>
          <a:endParaRPr lang="en-US"/>
        </a:p>
      </dgm:t>
    </dgm:pt>
    <dgm:pt modelId="{D825B103-E457-4D73-8DAE-ABC7A0E39B8A}" type="sibTrans" cxnId="{2C9FBC6C-6FD4-4512-9610-ABBE10B4B199}">
      <dgm:prSet/>
      <dgm:spPr/>
      <dgm:t>
        <a:bodyPr/>
        <a:lstStyle/>
        <a:p>
          <a:endParaRPr lang="en-US"/>
        </a:p>
      </dgm:t>
    </dgm:pt>
    <dgm:pt modelId="{95C3A7FE-7308-4BC1-AFD7-B3F20C21B639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0" dirty="0"/>
            <a:t>3 years → 5 years (2025–26 to 2029–30)</a:t>
          </a:r>
        </a:p>
      </dgm:t>
    </dgm:pt>
    <dgm:pt modelId="{0C628C90-F1A3-4E79-BC07-620A4D2777F5}" type="parTrans" cxnId="{083AA671-2BCB-4B72-9556-AB5581507F2E}">
      <dgm:prSet/>
      <dgm:spPr/>
      <dgm:t>
        <a:bodyPr/>
        <a:lstStyle/>
        <a:p>
          <a:endParaRPr lang="en-US"/>
        </a:p>
      </dgm:t>
    </dgm:pt>
    <dgm:pt modelId="{21BFBEE8-DA2E-4B42-9633-5B7DCA7244AF}" type="sibTrans" cxnId="{083AA671-2BCB-4B72-9556-AB5581507F2E}">
      <dgm:prSet/>
      <dgm:spPr/>
      <dgm:t>
        <a:bodyPr/>
        <a:lstStyle/>
        <a:p>
          <a:endParaRPr lang="en-US"/>
        </a:p>
      </dgm:t>
    </dgm:pt>
    <dgm:pt modelId="{5273EF5E-5DF8-46FD-B581-59D9BE637FD6}">
      <dgm:prSet/>
      <dgm:spPr/>
      <dgm:t>
        <a:bodyPr/>
        <a:lstStyle/>
        <a:p>
          <a:pPr>
            <a:buFont typeface="Wingdings" panose="05000000000000000000" pitchFamily="2" charset="2"/>
            <a:buChar char="q"/>
          </a:pPr>
          <a:r>
            <a:rPr lang="en-US" dirty="0"/>
            <a:t>Measurement approach: Lagging and Leading Indicators</a:t>
          </a:r>
        </a:p>
      </dgm:t>
    </dgm:pt>
    <dgm:pt modelId="{FD800707-1A39-4E66-90A3-CD1A631BF58C}" type="parTrans" cxnId="{20502D6A-F21F-4AEE-AAB4-40C34D8FA715}">
      <dgm:prSet/>
      <dgm:spPr/>
      <dgm:t>
        <a:bodyPr/>
        <a:lstStyle/>
        <a:p>
          <a:endParaRPr lang="en-US"/>
        </a:p>
      </dgm:t>
    </dgm:pt>
    <dgm:pt modelId="{E956B763-2EE1-402A-9F99-50244BE43543}" type="sibTrans" cxnId="{20502D6A-F21F-4AEE-AAB4-40C34D8FA715}">
      <dgm:prSet/>
      <dgm:spPr/>
      <dgm:t>
        <a:bodyPr/>
        <a:lstStyle/>
        <a:p>
          <a:endParaRPr lang="en-US"/>
        </a:p>
      </dgm:t>
    </dgm:pt>
    <dgm:pt modelId="{2952E53F-4BC4-4FC9-9A27-1754323A07C2}">
      <dgm:prSet/>
      <dgm:spPr/>
      <dgm:t>
        <a:bodyPr/>
        <a:lstStyle/>
        <a:p>
          <a:pPr>
            <a:buFont typeface="Wingdings" panose="05000000000000000000" pitchFamily="2" charset="2"/>
            <a:buNone/>
          </a:pPr>
          <a:endParaRPr lang="en-US" dirty="0"/>
        </a:p>
      </dgm:t>
    </dgm:pt>
    <dgm:pt modelId="{3FFD50CF-37C6-4F8D-B22F-2B6C0FED5091}" type="parTrans" cxnId="{D02D40B5-605B-43BB-878D-5B88E8605AB1}">
      <dgm:prSet/>
      <dgm:spPr/>
      <dgm:t>
        <a:bodyPr/>
        <a:lstStyle/>
        <a:p>
          <a:endParaRPr lang="en-US"/>
        </a:p>
      </dgm:t>
    </dgm:pt>
    <dgm:pt modelId="{5B4615B8-7324-497B-8215-A513783732B4}" type="sibTrans" cxnId="{D02D40B5-605B-43BB-878D-5B88E8605AB1}">
      <dgm:prSet/>
      <dgm:spPr/>
      <dgm:t>
        <a:bodyPr/>
        <a:lstStyle/>
        <a:p>
          <a:endParaRPr lang="en-US"/>
        </a:p>
      </dgm:t>
    </dgm:pt>
    <dgm:pt modelId="{65B45C25-052A-458A-A2C4-0AEE0A5B7662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Sub-indicators added under key indicators based on their contribution toward overall outcomes.</a:t>
          </a:r>
        </a:p>
      </dgm:t>
    </dgm:pt>
    <dgm:pt modelId="{652FC3F9-E260-4852-8DF7-ED5AC04338B5}" type="parTrans" cxnId="{19DA62E8-76D3-4644-97BD-CA197AC1E041}">
      <dgm:prSet/>
      <dgm:spPr/>
      <dgm:t>
        <a:bodyPr/>
        <a:lstStyle/>
        <a:p>
          <a:endParaRPr lang="en-US"/>
        </a:p>
      </dgm:t>
    </dgm:pt>
    <dgm:pt modelId="{F16F00AA-FF05-413F-B891-C334D773BF9B}" type="sibTrans" cxnId="{19DA62E8-76D3-4644-97BD-CA197AC1E041}">
      <dgm:prSet/>
      <dgm:spPr/>
      <dgm:t>
        <a:bodyPr/>
        <a:lstStyle/>
        <a:p>
          <a:endParaRPr lang="en-US"/>
        </a:p>
      </dgm:t>
    </dgm:pt>
    <dgm:pt modelId="{FEA2D933-F209-4979-8A75-472B78796E3F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New Indicators</a:t>
          </a:r>
        </a:p>
      </dgm:t>
    </dgm:pt>
    <dgm:pt modelId="{3BB59578-875A-4EFE-89EF-60F542C039E2}" type="parTrans" cxnId="{74BE1891-E499-4E8E-A143-9FA40A9C7EC0}">
      <dgm:prSet/>
      <dgm:spPr/>
      <dgm:t>
        <a:bodyPr/>
        <a:lstStyle/>
        <a:p>
          <a:endParaRPr lang="en-US"/>
        </a:p>
      </dgm:t>
    </dgm:pt>
    <dgm:pt modelId="{EC0E4A42-CEEF-46E0-B44D-4F4EE247776D}" type="sibTrans" cxnId="{74BE1891-E499-4E8E-A143-9FA40A9C7EC0}">
      <dgm:prSet/>
      <dgm:spPr/>
      <dgm:t>
        <a:bodyPr/>
        <a:lstStyle/>
        <a:p>
          <a:endParaRPr lang="en-US"/>
        </a:p>
      </dgm:t>
    </dgm:pt>
    <dgm:pt modelId="{B67C4F85-4494-4F3F-B96E-4BC6570A9CDE}" type="pres">
      <dgm:prSet presAssocID="{56385A6A-B420-47B1-80E4-46593A5AD90C}" presName="linearFlow" presStyleCnt="0">
        <dgm:presLayoutVars>
          <dgm:dir/>
          <dgm:animLvl val="lvl"/>
          <dgm:resizeHandles val="exact"/>
        </dgm:presLayoutVars>
      </dgm:prSet>
      <dgm:spPr/>
    </dgm:pt>
    <dgm:pt modelId="{A8963C09-0473-4E78-BCF0-E4FFA0CB8F13}" type="pres">
      <dgm:prSet presAssocID="{7E1DCE1C-A674-4456-8B5C-CB9B56286A83}" presName="composite" presStyleCnt="0"/>
      <dgm:spPr/>
    </dgm:pt>
    <dgm:pt modelId="{2C965BD5-0E5D-4297-A1D8-5875ABD83A03}" type="pres">
      <dgm:prSet presAssocID="{7E1DCE1C-A674-4456-8B5C-CB9B56286A83}" presName="parentText" presStyleLbl="alignNode1" presStyleIdx="0" presStyleCnt="2">
        <dgm:presLayoutVars>
          <dgm:chMax val="1"/>
          <dgm:bulletEnabled val="1"/>
        </dgm:presLayoutVars>
      </dgm:prSet>
      <dgm:spPr/>
    </dgm:pt>
    <dgm:pt modelId="{59BA1953-F5B4-4C44-A590-2B63614371EB}" type="pres">
      <dgm:prSet presAssocID="{7E1DCE1C-A674-4456-8B5C-CB9B56286A83}" presName="descendantText" presStyleLbl="alignAcc1" presStyleIdx="0" presStyleCnt="2">
        <dgm:presLayoutVars>
          <dgm:bulletEnabled val="1"/>
        </dgm:presLayoutVars>
      </dgm:prSet>
      <dgm:spPr/>
    </dgm:pt>
    <dgm:pt modelId="{1FD7EF28-456F-4BE9-B7D7-751CF435352D}" type="pres">
      <dgm:prSet presAssocID="{3D487FBD-6995-4BCA-AD28-F47F16D3E29D}" presName="sp" presStyleCnt="0"/>
      <dgm:spPr/>
    </dgm:pt>
    <dgm:pt modelId="{00BCE95A-3C1D-4141-A30A-F97934935897}" type="pres">
      <dgm:prSet presAssocID="{205D11EB-29D8-428C-BFC8-D5FCE120C294}" presName="composite" presStyleCnt="0"/>
      <dgm:spPr/>
    </dgm:pt>
    <dgm:pt modelId="{1C6A1552-8AC3-4F7A-8BE8-4D6D33A43C0F}" type="pres">
      <dgm:prSet presAssocID="{205D11EB-29D8-428C-BFC8-D5FCE120C294}" presName="parentText" presStyleLbl="alignNode1" presStyleIdx="1" presStyleCnt="2">
        <dgm:presLayoutVars>
          <dgm:chMax val="1"/>
          <dgm:bulletEnabled val="1"/>
        </dgm:presLayoutVars>
      </dgm:prSet>
      <dgm:spPr/>
    </dgm:pt>
    <dgm:pt modelId="{341B6B9B-0C59-4292-91ED-E2A8CFEDB72C}" type="pres">
      <dgm:prSet presAssocID="{205D11EB-29D8-428C-BFC8-D5FCE120C294}" presName="descendantText" presStyleLbl="alignAcc1" presStyleIdx="1" presStyleCnt="2" custScaleY="140628" custLinFactNeighborX="-107" custLinFactNeighborY="15819">
        <dgm:presLayoutVars>
          <dgm:bulletEnabled val="1"/>
        </dgm:presLayoutVars>
      </dgm:prSet>
      <dgm:spPr/>
    </dgm:pt>
  </dgm:ptLst>
  <dgm:cxnLst>
    <dgm:cxn modelId="{58AB5C20-A7DC-42F5-8DC9-2838659F3F86}" type="presOf" srcId="{95C3A7FE-7308-4BC1-AFD7-B3F20C21B639}" destId="{341B6B9B-0C59-4292-91ED-E2A8CFEDB72C}" srcOrd="0" destOrd="0" presId="urn:microsoft.com/office/officeart/2005/8/layout/chevron2"/>
    <dgm:cxn modelId="{D3888331-7892-4659-BCBC-419A7229BDEC}" type="presOf" srcId="{5273EF5E-5DF8-46FD-B581-59D9BE637FD6}" destId="{59BA1953-F5B4-4C44-A590-2B63614371EB}" srcOrd="0" destOrd="2" presId="urn:microsoft.com/office/officeart/2005/8/layout/chevron2"/>
    <dgm:cxn modelId="{20502D6A-F21F-4AEE-AAB4-40C34D8FA715}" srcId="{7E1DCE1C-A674-4456-8B5C-CB9B56286A83}" destId="{5273EF5E-5DF8-46FD-B581-59D9BE637FD6}" srcOrd="2" destOrd="0" parTransId="{FD800707-1A39-4E66-90A3-CD1A631BF58C}" sibTransId="{E956B763-2EE1-402A-9F99-50244BE43543}"/>
    <dgm:cxn modelId="{2C9FBC6C-6FD4-4512-9610-ABBE10B4B199}" srcId="{56385A6A-B420-47B1-80E4-46593A5AD90C}" destId="{205D11EB-29D8-428C-BFC8-D5FCE120C294}" srcOrd="1" destOrd="0" parTransId="{BBC8010A-8E2F-4B49-802F-E73D11ED6A12}" sibTransId="{D825B103-E457-4D73-8DAE-ABC7A0E39B8A}"/>
    <dgm:cxn modelId="{083AA671-2BCB-4B72-9556-AB5581507F2E}" srcId="{205D11EB-29D8-428C-BFC8-D5FCE120C294}" destId="{95C3A7FE-7308-4BC1-AFD7-B3F20C21B639}" srcOrd="0" destOrd="0" parTransId="{0C628C90-F1A3-4E79-BC07-620A4D2777F5}" sibTransId="{21BFBEE8-DA2E-4B42-9633-5B7DCA7244AF}"/>
    <dgm:cxn modelId="{0D5BAC52-B43A-40EA-A300-22F668019E75}" type="presOf" srcId="{205D11EB-29D8-428C-BFC8-D5FCE120C294}" destId="{1C6A1552-8AC3-4F7A-8BE8-4D6D33A43C0F}" srcOrd="0" destOrd="0" presId="urn:microsoft.com/office/officeart/2005/8/layout/chevron2"/>
    <dgm:cxn modelId="{80144C7A-4668-459A-B0AE-100AD4775255}" srcId="{7E1DCE1C-A674-4456-8B5C-CB9B56286A83}" destId="{3495B206-2BDA-4FAA-891A-CB24EE400338}" srcOrd="0" destOrd="0" parTransId="{9BEF109F-E5A9-4F41-8480-8FF08095E974}" sibTransId="{AAE078B2-9B54-4F6A-AA20-AE58C3D1F3C8}"/>
    <dgm:cxn modelId="{74BE1891-E499-4E8E-A143-9FA40A9C7EC0}" srcId="{205D11EB-29D8-428C-BFC8-D5FCE120C294}" destId="{FEA2D933-F209-4979-8A75-472B78796E3F}" srcOrd="2" destOrd="0" parTransId="{3BB59578-875A-4EFE-89EF-60F542C039E2}" sibTransId="{EC0E4A42-CEEF-46E0-B44D-4F4EE247776D}"/>
    <dgm:cxn modelId="{14486E93-87BB-432B-B120-09F05765ADED}" type="presOf" srcId="{56385A6A-B420-47B1-80E4-46593A5AD90C}" destId="{B67C4F85-4494-4F3F-B96E-4BC6570A9CDE}" srcOrd="0" destOrd="0" presId="urn:microsoft.com/office/officeart/2005/8/layout/chevron2"/>
    <dgm:cxn modelId="{9FF413A8-E8E7-417A-9A6F-BE54E959985C}" type="presOf" srcId="{7E1DCE1C-A674-4456-8B5C-CB9B56286A83}" destId="{2C965BD5-0E5D-4297-A1D8-5875ABD83A03}" srcOrd="0" destOrd="0" presId="urn:microsoft.com/office/officeart/2005/8/layout/chevron2"/>
    <dgm:cxn modelId="{D02D40B5-605B-43BB-878D-5B88E8605AB1}" srcId="{7E1DCE1C-A674-4456-8B5C-CB9B56286A83}" destId="{2952E53F-4BC4-4FC9-9A27-1754323A07C2}" srcOrd="1" destOrd="0" parTransId="{3FFD50CF-37C6-4F8D-B22F-2B6C0FED5091}" sibTransId="{5B4615B8-7324-497B-8215-A513783732B4}"/>
    <dgm:cxn modelId="{FA6DC8B8-37D7-41C8-926B-E58E4AFB9DFF}" type="presOf" srcId="{3495B206-2BDA-4FAA-891A-CB24EE400338}" destId="{59BA1953-F5B4-4C44-A590-2B63614371EB}" srcOrd="0" destOrd="0" presId="urn:microsoft.com/office/officeart/2005/8/layout/chevron2"/>
    <dgm:cxn modelId="{0A58C8BF-04BC-47AB-A178-F3FA359EB690}" type="presOf" srcId="{FEA2D933-F209-4979-8A75-472B78796E3F}" destId="{341B6B9B-0C59-4292-91ED-E2A8CFEDB72C}" srcOrd="0" destOrd="2" presId="urn:microsoft.com/office/officeart/2005/8/layout/chevron2"/>
    <dgm:cxn modelId="{B24403C0-D077-4C1A-8755-E72B7351D3C7}" srcId="{56385A6A-B420-47B1-80E4-46593A5AD90C}" destId="{7E1DCE1C-A674-4456-8B5C-CB9B56286A83}" srcOrd="0" destOrd="0" parTransId="{C080A2AB-17C7-41CB-9684-A7642FD6F9EA}" sibTransId="{3D487FBD-6995-4BCA-AD28-F47F16D3E29D}"/>
    <dgm:cxn modelId="{061948C4-7B33-42E9-B236-D59655072D9F}" type="presOf" srcId="{65B45C25-052A-458A-A2C4-0AEE0A5B7662}" destId="{341B6B9B-0C59-4292-91ED-E2A8CFEDB72C}" srcOrd="0" destOrd="1" presId="urn:microsoft.com/office/officeart/2005/8/layout/chevron2"/>
    <dgm:cxn modelId="{8C6A86E1-12E5-4D2E-916A-689B991B28C5}" type="presOf" srcId="{2952E53F-4BC4-4FC9-9A27-1754323A07C2}" destId="{59BA1953-F5B4-4C44-A590-2B63614371EB}" srcOrd="0" destOrd="1" presId="urn:microsoft.com/office/officeart/2005/8/layout/chevron2"/>
    <dgm:cxn modelId="{19DA62E8-76D3-4644-97BD-CA197AC1E041}" srcId="{205D11EB-29D8-428C-BFC8-D5FCE120C294}" destId="{65B45C25-052A-458A-A2C4-0AEE0A5B7662}" srcOrd="1" destOrd="0" parTransId="{652FC3F9-E260-4852-8DF7-ED5AC04338B5}" sibTransId="{F16F00AA-FF05-413F-B891-C334D773BF9B}"/>
    <dgm:cxn modelId="{A20BECA7-D111-4696-B242-74E85E2F59A7}" type="presParOf" srcId="{B67C4F85-4494-4F3F-B96E-4BC6570A9CDE}" destId="{A8963C09-0473-4E78-BCF0-E4FFA0CB8F13}" srcOrd="0" destOrd="0" presId="urn:microsoft.com/office/officeart/2005/8/layout/chevron2"/>
    <dgm:cxn modelId="{E1F15F90-C450-4F9B-B8DE-34C5771FD2EF}" type="presParOf" srcId="{A8963C09-0473-4E78-BCF0-E4FFA0CB8F13}" destId="{2C965BD5-0E5D-4297-A1D8-5875ABD83A03}" srcOrd="0" destOrd="0" presId="urn:microsoft.com/office/officeart/2005/8/layout/chevron2"/>
    <dgm:cxn modelId="{87CD1226-0EE8-4E29-85B4-C9B6F5372714}" type="presParOf" srcId="{A8963C09-0473-4E78-BCF0-E4FFA0CB8F13}" destId="{59BA1953-F5B4-4C44-A590-2B63614371EB}" srcOrd="1" destOrd="0" presId="urn:microsoft.com/office/officeart/2005/8/layout/chevron2"/>
    <dgm:cxn modelId="{5034E102-01EF-4AB5-B51C-F9D5D4CA4090}" type="presParOf" srcId="{B67C4F85-4494-4F3F-B96E-4BC6570A9CDE}" destId="{1FD7EF28-456F-4BE9-B7D7-751CF435352D}" srcOrd="1" destOrd="0" presId="urn:microsoft.com/office/officeart/2005/8/layout/chevron2"/>
    <dgm:cxn modelId="{A7047E93-2C0B-4CB2-81CE-08C3CAB346CF}" type="presParOf" srcId="{B67C4F85-4494-4F3F-B96E-4BC6570A9CDE}" destId="{00BCE95A-3C1D-4141-A30A-F97934935897}" srcOrd="2" destOrd="0" presId="urn:microsoft.com/office/officeart/2005/8/layout/chevron2"/>
    <dgm:cxn modelId="{6A18D0D8-541A-48CB-AA9C-278F2E35359F}" type="presParOf" srcId="{00BCE95A-3C1D-4141-A30A-F97934935897}" destId="{1C6A1552-8AC3-4F7A-8BE8-4D6D33A43C0F}" srcOrd="0" destOrd="0" presId="urn:microsoft.com/office/officeart/2005/8/layout/chevron2"/>
    <dgm:cxn modelId="{AB5A1D9E-52AD-450E-A8CE-8DCC33230F22}" type="presParOf" srcId="{00BCE95A-3C1D-4141-A30A-F97934935897}" destId="{341B6B9B-0C59-4292-91ED-E2A8CFEDB72C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56385A6A-B420-47B1-80E4-46593A5AD90C}" type="doc">
      <dgm:prSet loTypeId="urn:microsoft.com/office/officeart/2005/8/layout/chevron2" loCatId="process" qsTypeId="urn:microsoft.com/office/officeart/2005/8/quickstyle/simple4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7E1DCE1C-A674-4456-8B5C-CB9B56286A83}">
      <dgm:prSet custT="1"/>
      <dgm:spPr/>
      <dgm:t>
        <a:bodyPr/>
        <a:lstStyle/>
        <a:p>
          <a:endParaRPr lang="en-US" sz="1600" b="1" dirty="0"/>
        </a:p>
        <a:p>
          <a:r>
            <a:rPr lang="en-US" sz="1600" b="1" dirty="0"/>
            <a:t>MATH &amp; ENGL</a:t>
          </a:r>
        </a:p>
      </dgm:t>
    </dgm:pt>
    <dgm:pt modelId="{C080A2AB-17C7-41CB-9684-A7642FD6F9EA}" type="parTrans" cxnId="{B24403C0-D077-4C1A-8755-E72B7351D3C7}">
      <dgm:prSet/>
      <dgm:spPr/>
      <dgm:t>
        <a:bodyPr/>
        <a:lstStyle/>
        <a:p>
          <a:endParaRPr lang="en-US"/>
        </a:p>
      </dgm:t>
    </dgm:pt>
    <dgm:pt modelId="{3D487FBD-6995-4BCA-AD28-F47F16D3E29D}" type="sibTrans" cxnId="{B24403C0-D077-4C1A-8755-E72B7351D3C7}">
      <dgm:prSet/>
      <dgm:spPr/>
      <dgm:t>
        <a:bodyPr/>
        <a:lstStyle/>
        <a:p>
          <a:endParaRPr lang="en-US"/>
        </a:p>
      </dgm:t>
    </dgm:pt>
    <dgm:pt modelId="{3495B206-2BDA-4FAA-891A-CB24EE400338}">
      <dgm:prSet custT="1"/>
      <dgm:spPr/>
      <dgm:t>
        <a:bodyPr/>
        <a:lstStyle/>
        <a:p>
          <a:pPr>
            <a:buFont typeface="Wingdings" panose="05000000000000000000" pitchFamily="2" charset="2"/>
            <a:buNone/>
          </a:pPr>
          <a:r>
            <a:rPr lang="en-US" sz="1800" b="1" dirty="0"/>
            <a:t>Increase from 28% to 36% (ENGL) and 30% to 35% (MATH)</a:t>
          </a:r>
        </a:p>
      </dgm:t>
    </dgm:pt>
    <dgm:pt modelId="{9BEF109F-E5A9-4F41-8480-8FF08095E974}" type="parTrans" cxnId="{80144C7A-4668-459A-B0AE-100AD4775255}">
      <dgm:prSet/>
      <dgm:spPr/>
      <dgm:t>
        <a:bodyPr/>
        <a:lstStyle/>
        <a:p>
          <a:endParaRPr lang="en-US"/>
        </a:p>
      </dgm:t>
    </dgm:pt>
    <dgm:pt modelId="{AAE078B2-9B54-4F6A-AA20-AE58C3D1F3C8}" type="sibTrans" cxnId="{80144C7A-4668-459A-B0AE-100AD4775255}">
      <dgm:prSet/>
      <dgm:spPr/>
      <dgm:t>
        <a:bodyPr/>
        <a:lstStyle/>
        <a:p>
          <a:endParaRPr lang="en-US"/>
        </a:p>
      </dgm:t>
    </dgm:pt>
    <dgm:pt modelId="{205D11EB-29D8-428C-BFC8-D5FCE120C294}">
      <dgm:prSet custT="1"/>
      <dgm:spPr/>
      <dgm:t>
        <a:bodyPr/>
        <a:lstStyle/>
        <a:p>
          <a:endParaRPr lang="en-US" sz="1400" b="1" dirty="0"/>
        </a:p>
        <a:p>
          <a:r>
            <a:rPr lang="en-US" sz="1400" b="1" dirty="0"/>
            <a:t>Student Engagement</a:t>
          </a:r>
        </a:p>
      </dgm:t>
    </dgm:pt>
    <dgm:pt modelId="{BBC8010A-8E2F-4B49-802F-E73D11ED6A12}" type="parTrans" cxnId="{2C9FBC6C-6FD4-4512-9610-ABBE10B4B199}">
      <dgm:prSet/>
      <dgm:spPr/>
      <dgm:t>
        <a:bodyPr/>
        <a:lstStyle/>
        <a:p>
          <a:endParaRPr lang="en-US"/>
        </a:p>
      </dgm:t>
    </dgm:pt>
    <dgm:pt modelId="{D825B103-E457-4D73-8DAE-ABC7A0E39B8A}" type="sibTrans" cxnId="{2C9FBC6C-6FD4-4512-9610-ABBE10B4B199}">
      <dgm:prSet/>
      <dgm:spPr/>
      <dgm:t>
        <a:bodyPr/>
        <a:lstStyle/>
        <a:p>
          <a:endParaRPr lang="en-US"/>
        </a:p>
      </dgm:t>
    </dgm:pt>
    <dgm:pt modelId="{95C3A7FE-7308-4BC1-AFD7-B3F20C21B639}">
      <dgm:prSet custT="1"/>
      <dgm:spPr/>
      <dgm:t>
        <a:bodyPr/>
        <a:lstStyle/>
        <a:p>
          <a:pPr marL="228600" indent="-228600">
            <a:buNone/>
          </a:pPr>
          <a:r>
            <a:rPr lang="en-US" sz="1800" b="1" dirty="0"/>
            <a:t>Boost Student Engagement in Campus and Co-Curricular Activities</a:t>
          </a:r>
        </a:p>
      </dgm:t>
    </dgm:pt>
    <dgm:pt modelId="{0C628C90-F1A3-4E79-BC07-620A4D2777F5}" type="parTrans" cxnId="{083AA671-2BCB-4B72-9556-AB5581507F2E}">
      <dgm:prSet/>
      <dgm:spPr/>
      <dgm:t>
        <a:bodyPr/>
        <a:lstStyle/>
        <a:p>
          <a:endParaRPr lang="en-US"/>
        </a:p>
      </dgm:t>
    </dgm:pt>
    <dgm:pt modelId="{21BFBEE8-DA2E-4B42-9633-5B7DCA7244AF}" type="sibTrans" cxnId="{083AA671-2BCB-4B72-9556-AB5581507F2E}">
      <dgm:prSet/>
      <dgm:spPr/>
      <dgm:t>
        <a:bodyPr/>
        <a:lstStyle/>
        <a:p>
          <a:endParaRPr lang="en-US"/>
        </a:p>
      </dgm:t>
    </dgm:pt>
    <dgm:pt modelId="{DE3969F3-EEBD-4053-A1F2-0F54A1E33FCB}">
      <dgm:prSet custT="1"/>
      <dgm:spPr/>
      <dgm:t>
        <a:bodyPr/>
        <a:lstStyle/>
        <a:p>
          <a:pPr>
            <a:buFont typeface="Wingdings" panose="05000000000000000000" pitchFamily="2" charset="2"/>
            <a:buChar char="§"/>
          </a:pPr>
          <a:r>
            <a:rPr lang="en-US" sz="1800" dirty="0"/>
            <a:t>Goal: Education Master Plan (EMP), Strategic Enrollment Plan(SEP), SCFF element</a:t>
          </a:r>
        </a:p>
      </dgm:t>
    </dgm:pt>
    <dgm:pt modelId="{A29EECF0-1DE7-41AC-9B07-2CB8CB9E48E9}" type="parTrans" cxnId="{0B315AA0-0619-4179-915B-455BEA73AB74}">
      <dgm:prSet/>
      <dgm:spPr/>
      <dgm:t>
        <a:bodyPr/>
        <a:lstStyle/>
        <a:p>
          <a:endParaRPr lang="en-US"/>
        </a:p>
      </dgm:t>
    </dgm:pt>
    <dgm:pt modelId="{8CC42B55-EC49-4471-8EED-69DA32CA2C8D}" type="sibTrans" cxnId="{0B315AA0-0619-4179-915B-455BEA73AB74}">
      <dgm:prSet/>
      <dgm:spPr/>
      <dgm:t>
        <a:bodyPr/>
        <a:lstStyle/>
        <a:p>
          <a:endParaRPr lang="en-US"/>
        </a:p>
      </dgm:t>
    </dgm:pt>
    <dgm:pt modelId="{1396BE5E-C58D-48F3-9DB4-F6EEC58B6447}">
      <dgm:prSet custT="1"/>
      <dgm:spPr/>
      <dgm:t>
        <a:bodyPr/>
        <a:lstStyle/>
        <a:p>
          <a:pPr>
            <a:buFont typeface="Wingdings" panose="05000000000000000000" pitchFamily="2" charset="2"/>
            <a:buChar char="§"/>
          </a:pPr>
          <a:r>
            <a:rPr lang="en-US" sz="1800" dirty="0"/>
            <a:t>Increase from 28% (baseline 2023-24) to 36% (statewide ENGL) and 30% to 35% (MATH, statewide is 23%)</a:t>
          </a:r>
        </a:p>
      </dgm:t>
    </dgm:pt>
    <dgm:pt modelId="{DEBEAFB0-2158-4F9B-B3B4-F3BF65CCCA4D}" type="parTrans" cxnId="{14E103FB-F311-42F2-A0FB-16948637850A}">
      <dgm:prSet/>
      <dgm:spPr/>
      <dgm:t>
        <a:bodyPr/>
        <a:lstStyle/>
        <a:p>
          <a:endParaRPr lang="en-US"/>
        </a:p>
      </dgm:t>
    </dgm:pt>
    <dgm:pt modelId="{5C83A8AC-E0FD-452D-901E-14245EEAF33B}" type="sibTrans" cxnId="{14E103FB-F311-42F2-A0FB-16948637850A}">
      <dgm:prSet/>
      <dgm:spPr/>
      <dgm:t>
        <a:bodyPr/>
        <a:lstStyle/>
        <a:p>
          <a:endParaRPr lang="en-US"/>
        </a:p>
      </dgm:t>
    </dgm:pt>
    <dgm:pt modelId="{EDF5011D-840C-4B49-A6AE-1BA60498B38F}">
      <dgm:prSet custT="1"/>
      <dgm:spPr/>
      <dgm:t>
        <a:bodyPr/>
        <a:lstStyle/>
        <a:p>
          <a:pPr marL="457200" indent="-228600">
            <a:buFont typeface="Wingdings" panose="05000000000000000000" pitchFamily="2" charset="2"/>
            <a:buChar char="§"/>
          </a:pPr>
          <a:r>
            <a:rPr lang="en-US" sz="1800" dirty="0"/>
            <a:t>Goal: Mission and Education Master Plan (EMP)</a:t>
          </a:r>
          <a:endParaRPr lang="en-US" sz="1800" b="1" dirty="0"/>
        </a:p>
      </dgm:t>
    </dgm:pt>
    <dgm:pt modelId="{3E8C42CE-93C5-4DDE-87D2-63B49AE028B3}" type="parTrans" cxnId="{3AC426E5-2BB9-4A68-A1D6-B26030FECA59}">
      <dgm:prSet/>
      <dgm:spPr/>
      <dgm:t>
        <a:bodyPr/>
        <a:lstStyle/>
        <a:p>
          <a:endParaRPr lang="en-US"/>
        </a:p>
      </dgm:t>
    </dgm:pt>
    <dgm:pt modelId="{C81A99D4-F860-4AA5-AFD5-CFAC90F928C5}" type="sibTrans" cxnId="{3AC426E5-2BB9-4A68-A1D6-B26030FECA59}">
      <dgm:prSet/>
      <dgm:spPr/>
      <dgm:t>
        <a:bodyPr/>
        <a:lstStyle/>
        <a:p>
          <a:endParaRPr lang="en-US"/>
        </a:p>
      </dgm:t>
    </dgm:pt>
    <dgm:pt modelId="{436424E7-6931-4CB8-B88F-5D40DB0894C6}">
      <dgm:prSet custT="1"/>
      <dgm:spPr/>
      <dgm:t>
        <a:bodyPr/>
        <a:lstStyle/>
        <a:p>
          <a:pPr marL="457200" indent="-228600">
            <a:buFont typeface="Wingdings" panose="05000000000000000000" pitchFamily="2" charset="2"/>
            <a:buChar char="§"/>
          </a:pPr>
          <a:r>
            <a:rPr lang="en-US" sz="1800" b="0" dirty="0"/>
            <a:t>Increase from 10% (baseline 2023-24) to 15% </a:t>
          </a:r>
        </a:p>
      </dgm:t>
    </dgm:pt>
    <dgm:pt modelId="{FA71D6F3-F2B5-40BA-B977-10B6851C3A89}" type="parTrans" cxnId="{E5353E1B-E6CC-43F7-AF32-6424979E4EE8}">
      <dgm:prSet/>
      <dgm:spPr/>
    </dgm:pt>
    <dgm:pt modelId="{E741B081-7CAA-4FAF-B7C8-DEF3A85F8458}" type="sibTrans" cxnId="{E5353E1B-E6CC-43F7-AF32-6424979E4EE8}">
      <dgm:prSet/>
      <dgm:spPr/>
    </dgm:pt>
    <dgm:pt modelId="{B67C4F85-4494-4F3F-B96E-4BC6570A9CDE}" type="pres">
      <dgm:prSet presAssocID="{56385A6A-B420-47B1-80E4-46593A5AD90C}" presName="linearFlow" presStyleCnt="0">
        <dgm:presLayoutVars>
          <dgm:dir/>
          <dgm:animLvl val="lvl"/>
          <dgm:resizeHandles val="exact"/>
        </dgm:presLayoutVars>
      </dgm:prSet>
      <dgm:spPr/>
    </dgm:pt>
    <dgm:pt modelId="{A8963C09-0473-4E78-BCF0-E4FFA0CB8F13}" type="pres">
      <dgm:prSet presAssocID="{7E1DCE1C-A674-4456-8B5C-CB9B56286A83}" presName="composite" presStyleCnt="0"/>
      <dgm:spPr/>
    </dgm:pt>
    <dgm:pt modelId="{2C965BD5-0E5D-4297-A1D8-5875ABD83A03}" type="pres">
      <dgm:prSet presAssocID="{7E1DCE1C-A674-4456-8B5C-CB9B56286A83}" presName="parentText" presStyleLbl="alignNode1" presStyleIdx="0" presStyleCnt="2">
        <dgm:presLayoutVars>
          <dgm:chMax val="1"/>
          <dgm:bulletEnabled val="1"/>
        </dgm:presLayoutVars>
      </dgm:prSet>
      <dgm:spPr/>
    </dgm:pt>
    <dgm:pt modelId="{59BA1953-F5B4-4C44-A590-2B63614371EB}" type="pres">
      <dgm:prSet presAssocID="{7E1DCE1C-A674-4456-8B5C-CB9B56286A83}" presName="descendantText" presStyleLbl="alignAcc1" presStyleIdx="0" presStyleCnt="2">
        <dgm:presLayoutVars>
          <dgm:bulletEnabled val="1"/>
        </dgm:presLayoutVars>
      </dgm:prSet>
      <dgm:spPr/>
    </dgm:pt>
    <dgm:pt modelId="{1FD7EF28-456F-4BE9-B7D7-751CF435352D}" type="pres">
      <dgm:prSet presAssocID="{3D487FBD-6995-4BCA-AD28-F47F16D3E29D}" presName="sp" presStyleCnt="0"/>
      <dgm:spPr/>
    </dgm:pt>
    <dgm:pt modelId="{00BCE95A-3C1D-4141-A30A-F97934935897}" type="pres">
      <dgm:prSet presAssocID="{205D11EB-29D8-428C-BFC8-D5FCE120C294}" presName="composite" presStyleCnt="0"/>
      <dgm:spPr/>
    </dgm:pt>
    <dgm:pt modelId="{1C6A1552-8AC3-4F7A-8BE8-4D6D33A43C0F}" type="pres">
      <dgm:prSet presAssocID="{205D11EB-29D8-428C-BFC8-D5FCE120C294}" presName="parentText" presStyleLbl="alignNode1" presStyleIdx="1" presStyleCnt="2">
        <dgm:presLayoutVars>
          <dgm:chMax val="1"/>
          <dgm:bulletEnabled val="1"/>
        </dgm:presLayoutVars>
      </dgm:prSet>
      <dgm:spPr/>
    </dgm:pt>
    <dgm:pt modelId="{341B6B9B-0C59-4292-91ED-E2A8CFEDB72C}" type="pres">
      <dgm:prSet presAssocID="{205D11EB-29D8-428C-BFC8-D5FCE120C294}" presName="descendantText" presStyleLbl="alignAcc1" presStyleIdx="1" presStyleCnt="2">
        <dgm:presLayoutVars>
          <dgm:bulletEnabled val="1"/>
        </dgm:presLayoutVars>
      </dgm:prSet>
      <dgm:spPr/>
    </dgm:pt>
  </dgm:ptLst>
  <dgm:cxnLst>
    <dgm:cxn modelId="{2340290F-CEF8-407B-A3FA-8CC5C98A6157}" type="presOf" srcId="{EDF5011D-840C-4B49-A6AE-1BA60498B38F}" destId="{341B6B9B-0C59-4292-91ED-E2A8CFEDB72C}" srcOrd="0" destOrd="1" presId="urn:microsoft.com/office/officeart/2005/8/layout/chevron2"/>
    <dgm:cxn modelId="{E5353E1B-E6CC-43F7-AF32-6424979E4EE8}" srcId="{95C3A7FE-7308-4BC1-AFD7-B3F20C21B639}" destId="{436424E7-6931-4CB8-B88F-5D40DB0894C6}" srcOrd="1" destOrd="0" parTransId="{FA71D6F3-F2B5-40BA-B977-10B6851C3A89}" sibTransId="{E741B081-7CAA-4FAF-B7C8-DEF3A85F8458}"/>
    <dgm:cxn modelId="{9C66151F-7051-4978-BEDC-4CD408655C1D}" type="presOf" srcId="{1396BE5E-C58D-48F3-9DB4-F6EEC58B6447}" destId="{59BA1953-F5B4-4C44-A590-2B63614371EB}" srcOrd="0" destOrd="2" presId="urn:microsoft.com/office/officeart/2005/8/layout/chevron2"/>
    <dgm:cxn modelId="{E988E15B-6705-4908-8216-B92EC616E0CB}" type="presOf" srcId="{3495B206-2BDA-4FAA-891A-CB24EE400338}" destId="{59BA1953-F5B4-4C44-A590-2B63614371EB}" srcOrd="0" destOrd="0" presId="urn:microsoft.com/office/officeart/2005/8/layout/chevron2"/>
    <dgm:cxn modelId="{A7673F64-9803-4311-89C2-0FCAD9A2EB59}" type="presOf" srcId="{436424E7-6931-4CB8-B88F-5D40DB0894C6}" destId="{341B6B9B-0C59-4292-91ED-E2A8CFEDB72C}" srcOrd="0" destOrd="2" presId="urn:microsoft.com/office/officeart/2005/8/layout/chevron2"/>
    <dgm:cxn modelId="{7D72AF45-7F0C-429D-ABF0-A41BCE8AD1C0}" type="presOf" srcId="{95C3A7FE-7308-4BC1-AFD7-B3F20C21B639}" destId="{341B6B9B-0C59-4292-91ED-E2A8CFEDB72C}" srcOrd="0" destOrd="0" presId="urn:microsoft.com/office/officeart/2005/8/layout/chevron2"/>
    <dgm:cxn modelId="{2C9FBC6C-6FD4-4512-9610-ABBE10B4B199}" srcId="{56385A6A-B420-47B1-80E4-46593A5AD90C}" destId="{205D11EB-29D8-428C-BFC8-D5FCE120C294}" srcOrd="1" destOrd="0" parTransId="{BBC8010A-8E2F-4B49-802F-E73D11ED6A12}" sibTransId="{D825B103-E457-4D73-8DAE-ABC7A0E39B8A}"/>
    <dgm:cxn modelId="{083AA671-2BCB-4B72-9556-AB5581507F2E}" srcId="{205D11EB-29D8-428C-BFC8-D5FCE120C294}" destId="{95C3A7FE-7308-4BC1-AFD7-B3F20C21B639}" srcOrd="0" destOrd="0" parTransId="{0C628C90-F1A3-4E79-BC07-620A4D2777F5}" sibTransId="{21BFBEE8-DA2E-4B42-9633-5B7DCA7244AF}"/>
    <dgm:cxn modelId="{C77EEE79-E481-47D8-A2EA-E481D4B4C7C8}" type="presOf" srcId="{DE3969F3-EEBD-4053-A1F2-0F54A1E33FCB}" destId="{59BA1953-F5B4-4C44-A590-2B63614371EB}" srcOrd="0" destOrd="1" presId="urn:microsoft.com/office/officeart/2005/8/layout/chevron2"/>
    <dgm:cxn modelId="{80144C7A-4668-459A-B0AE-100AD4775255}" srcId="{7E1DCE1C-A674-4456-8B5C-CB9B56286A83}" destId="{3495B206-2BDA-4FAA-891A-CB24EE400338}" srcOrd="0" destOrd="0" parTransId="{9BEF109F-E5A9-4F41-8480-8FF08095E974}" sibTransId="{AAE078B2-9B54-4F6A-AA20-AE58C3D1F3C8}"/>
    <dgm:cxn modelId="{5EBDE78D-1DB9-4CAD-A5F1-20AEF030082C}" type="presOf" srcId="{7E1DCE1C-A674-4456-8B5C-CB9B56286A83}" destId="{2C965BD5-0E5D-4297-A1D8-5875ABD83A03}" srcOrd="0" destOrd="0" presId="urn:microsoft.com/office/officeart/2005/8/layout/chevron2"/>
    <dgm:cxn modelId="{14486E93-87BB-432B-B120-09F05765ADED}" type="presOf" srcId="{56385A6A-B420-47B1-80E4-46593A5AD90C}" destId="{B67C4F85-4494-4F3F-B96E-4BC6570A9CDE}" srcOrd="0" destOrd="0" presId="urn:microsoft.com/office/officeart/2005/8/layout/chevron2"/>
    <dgm:cxn modelId="{0B315AA0-0619-4179-915B-455BEA73AB74}" srcId="{3495B206-2BDA-4FAA-891A-CB24EE400338}" destId="{DE3969F3-EEBD-4053-A1F2-0F54A1E33FCB}" srcOrd="0" destOrd="0" parTransId="{A29EECF0-1DE7-41AC-9B07-2CB8CB9E48E9}" sibTransId="{8CC42B55-EC49-4471-8EED-69DA32CA2C8D}"/>
    <dgm:cxn modelId="{B24403C0-D077-4C1A-8755-E72B7351D3C7}" srcId="{56385A6A-B420-47B1-80E4-46593A5AD90C}" destId="{7E1DCE1C-A674-4456-8B5C-CB9B56286A83}" srcOrd="0" destOrd="0" parTransId="{C080A2AB-17C7-41CB-9684-A7642FD6F9EA}" sibTransId="{3D487FBD-6995-4BCA-AD28-F47F16D3E29D}"/>
    <dgm:cxn modelId="{5D88FDC3-AC91-4EF2-8301-B635F0FD4DB2}" type="presOf" srcId="{205D11EB-29D8-428C-BFC8-D5FCE120C294}" destId="{1C6A1552-8AC3-4F7A-8BE8-4D6D33A43C0F}" srcOrd="0" destOrd="0" presId="urn:microsoft.com/office/officeart/2005/8/layout/chevron2"/>
    <dgm:cxn modelId="{3AC426E5-2BB9-4A68-A1D6-B26030FECA59}" srcId="{95C3A7FE-7308-4BC1-AFD7-B3F20C21B639}" destId="{EDF5011D-840C-4B49-A6AE-1BA60498B38F}" srcOrd="0" destOrd="0" parTransId="{3E8C42CE-93C5-4DDE-87D2-63B49AE028B3}" sibTransId="{C81A99D4-F860-4AA5-AFD5-CFAC90F928C5}"/>
    <dgm:cxn modelId="{14E103FB-F311-42F2-A0FB-16948637850A}" srcId="{3495B206-2BDA-4FAA-891A-CB24EE400338}" destId="{1396BE5E-C58D-48F3-9DB4-F6EEC58B6447}" srcOrd="1" destOrd="0" parTransId="{DEBEAFB0-2158-4F9B-B3B4-F3BF65CCCA4D}" sibTransId="{5C83A8AC-E0FD-452D-901E-14245EEAF33B}"/>
    <dgm:cxn modelId="{454FEFD7-6312-4138-919D-45593FE4A1E1}" type="presParOf" srcId="{B67C4F85-4494-4F3F-B96E-4BC6570A9CDE}" destId="{A8963C09-0473-4E78-BCF0-E4FFA0CB8F13}" srcOrd="0" destOrd="0" presId="urn:microsoft.com/office/officeart/2005/8/layout/chevron2"/>
    <dgm:cxn modelId="{BAFC3B83-D99D-4C96-8CC0-DC38A489D8EE}" type="presParOf" srcId="{A8963C09-0473-4E78-BCF0-E4FFA0CB8F13}" destId="{2C965BD5-0E5D-4297-A1D8-5875ABD83A03}" srcOrd="0" destOrd="0" presId="urn:microsoft.com/office/officeart/2005/8/layout/chevron2"/>
    <dgm:cxn modelId="{1F91F8F5-0638-4249-AFF9-1FE2F27E74E3}" type="presParOf" srcId="{A8963C09-0473-4E78-BCF0-E4FFA0CB8F13}" destId="{59BA1953-F5B4-4C44-A590-2B63614371EB}" srcOrd="1" destOrd="0" presId="urn:microsoft.com/office/officeart/2005/8/layout/chevron2"/>
    <dgm:cxn modelId="{820ED90A-1352-40B7-B394-0262415EAF9C}" type="presParOf" srcId="{B67C4F85-4494-4F3F-B96E-4BC6570A9CDE}" destId="{1FD7EF28-456F-4BE9-B7D7-751CF435352D}" srcOrd="1" destOrd="0" presId="urn:microsoft.com/office/officeart/2005/8/layout/chevron2"/>
    <dgm:cxn modelId="{7332365C-35D6-44F5-BE03-57931D471F24}" type="presParOf" srcId="{B67C4F85-4494-4F3F-B96E-4BC6570A9CDE}" destId="{00BCE95A-3C1D-4141-A30A-F97934935897}" srcOrd="2" destOrd="0" presId="urn:microsoft.com/office/officeart/2005/8/layout/chevron2"/>
    <dgm:cxn modelId="{2096FE4B-8B52-4956-8894-EAD05D1D5335}" type="presParOf" srcId="{00BCE95A-3C1D-4141-A30A-F97934935897}" destId="{1C6A1552-8AC3-4F7A-8BE8-4D6D33A43C0F}" srcOrd="0" destOrd="0" presId="urn:microsoft.com/office/officeart/2005/8/layout/chevron2"/>
    <dgm:cxn modelId="{556C6CDC-4D56-4DA0-9629-2113C39645BE}" type="presParOf" srcId="{00BCE95A-3C1D-4141-A30A-F97934935897}" destId="{341B6B9B-0C59-4292-91ED-E2A8CFEDB72C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56385A6A-B420-47B1-80E4-46593A5AD90C}" type="doc">
      <dgm:prSet loTypeId="urn:microsoft.com/office/officeart/2005/8/layout/chevron2" loCatId="process" qsTypeId="urn:microsoft.com/office/officeart/2005/8/quickstyle/simple4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7E1DCE1C-A674-4456-8B5C-CB9B56286A83}">
      <dgm:prSet custT="1"/>
      <dgm:spPr/>
      <dgm:t>
        <a:bodyPr/>
        <a:lstStyle/>
        <a:p>
          <a:endParaRPr lang="en-US" sz="1600" b="1" dirty="0"/>
        </a:p>
        <a:p>
          <a:r>
            <a:rPr lang="en-US" sz="1400" b="1" dirty="0"/>
            <a:t>Accreditation Standards</a:t>
          </a:r>
        </a:p>
      </dgm:t>
    </dgm:pt>
    <dgm:pt modelId="{C080A2AB-17C7-41CB-9684-A7642FD6F9EA}" type="parTrans" cxnId="{B24403C0-D077-4C1A-8755-E72B7351D3C7}">
      <dgm:prSet/>
      <dgm:spPr/>
      <dgm:t>
        <a:bodyPr/>
        <a:lstStyle/>
        <a:p>
          <a:endParaRPr lang="en-US"/>
        </a:p>
      </dgm:t>
    </dgm:pt>
    <dgm:pt modelId="{3D487FBD-6995-4BCA-AD28-F47F16D3E29D}" type="sibTrans" cxnId="{B24403C0-D077-4C1A-8755-E72B7351D3C7}">
      <dgm:prSet/>
      <dgm:spPr/>
      <dgm:t>
        <a:bodyPr/>
        <a:lstStyle/>
        <a:p>
          <a:endParaRPr lang="en-US"/>
        </a:p>
      </dgm:t>
    </dgm:pt>
    <dgm:pt modelId="{3495B206-2BDA-4FAA-891A-CB24EE400338}">
      <dgm:prSet custT="1"/>
      <dgm:spPr/>
      <dgm:t>
        <a:bodyPr/>
        <a:lstStyle/>
        <a:p>
          <a:pPr>
            <a:buFont typeface="Wingdings" panose="05000000000000000000" pitchFamily="2" charset="2"/>
            <a:buNone/>
          </a:pPr>
          <a:r>
            <a:rPr lang="en-US" sz="1800" b="1" dirty="0"/>
            <a:t>Meet All Accrediting Standards and Requirement</a:t>
          </a:r>
        </a:p>
      </dgm:t>
    </dgm:pt>
    <dgm:pt modelId="{9BEF109F-E5A9-4F41-8480-8FF08095E974}" type="parTrans" cxnId="{80144C7A-4668-459A-B0AE-100AD4775255}">
      <dgm:prSet/>
      <dgm:spPr/>
      <dgm:t>
        <a:bodyPr/>
        <a:lstStyle/>
        <a:p>
          <a:endParaRPr lang="en-US"/>
        </a:p>
      </dgm:t>
    </dgm:pt>
    <dgm:pt modelId="{AAE078B2-9B54-4F6A-AA20-AE58C3D1F3C8}" type="sibTrans" cxnId="{80144C7A-4668-459A-B0AE-100AD4775255}">
      <dgm:prSet/>
      <dgm:spPr/>
      <dgm:t>
        <a:bodyPr/>
        <a:lstStyle/>
        <a:p>
          <a:endParaRPr lang="en-US"/>
        </a:p>
      </dgm:t>
    </dgm:pt>
    <dgm:pt modelId="{205D11EB-29D8-428C-BFC8-D5FCE120C294}">
      <dgm:prSet custT="1"/>
      <dgm:spPr/>
      <dgm:t>
        <a:bodyPr/>
        <a:lstStyle/>
        <a:p>
          <a:endParaRPr lang="en-US" sz="1400" b="1" dirty="0"/>
        </a:p>
        <a:p>
          <a:r>
            <a:rPr lang="en-US" sz="1400" b="1" dirty="0"/>
            <a:t>Human Resources</a:t>
          </a:r>
        </a:p>
      </dgm:t>
    </dgm:pt>
    <dgm:pt modelId="{BBC8010A-8E2F-4B49-802F-E73D11ED6A12}" type="parTrans" cxnId="{2C9FBC6C-6FD4-4512-9610-ABBE10B4B199}">
      <dgm:prSet/>
      <dgm:spPr/>
      <dgm:t>
        <a:bodyPr/>
        <a:lstStyle/>
        <a:p>
          <a:endParaRPr lang="en-US"/>
        </a:p>
      </dgm:t>
    </dgm:pt>
    <dgm:pt modelId="{D825B103-E457-4D73-8DAE-ABC7A0E39B8A}" type="sibTrans" cxnId="{2C9FBC6C-6FD4-4512-9610-ABBE10B4B199}">
      <dgm:prSet/>
      <dgm:spPr/>
      <dgm:t>
        <a:bodyPr/>
        <a:lstStyle/>
        <a:p>
          <a:endParaRPr lang="en-US"/>
        </a:p>
      </dgm:t>
    </dgm:pt>
    <dgm:pt modelId="{95C3A7FE-7308-4BC1-AFD7-B3F20C21B639}">
      <dgm:prSet custT="1"/>
      <dgm:spPr/>
      <dgm:t>
        <a:bodyPr/>
        <a:lstStyle/>
        <a:p>
          <a:pPr marL="228600" indent="-228600">
            <a:buNone/>
          </a:pPr>
          <a:r>
            <a:rPr lang="en-US" sz="1800" b="1" dirty="0"/>
            <a:t>Foster an Inclusive and Supportive Campus Environment</a:t>
          </a:r>
        </a:p>
      </dgm:t>
    </dgm:pt>
    <dgm:pt modelId="{0C628C90-F1A3-4E79-BC07-620A4D2777F5}" type="parTrans" cxnId="{083AA671-2BCB-4B72-9556-AB5581507F2E}">
      <dgm:prSet/>
      <dgm:spPr/>
      <dgm:t>
        <a:bodyPr/>
        <a:lstStyle/>
        <a:p>
          <a:endParaRPr lang="en-US"/>
        </a:p>
      </dgm:t>
    </dgm:pt>
    <dgm:pt modelId="{21BFBEE8-DA2E-4B42-9633-5B7DCA7244AF}" type="sibTrans" cxnId="{083AA671-2BCB-4B72-9556-AB5581507F2E}">
      <dgm:prSet/>
      <dgm:spPr/>
      <dgm:t>
        <a:bodyPr/>
        <a:lstStyle/>
        <a:p>
          <a:endParaRPr lang="en-US"/>
        </a:p>
      </dgm:t>
    </dgm:pt>
    <dgm:pt modelId="{DE3969F3-EEBD-4053-A1F2-0F54A1E33FCB}">
      <dgm:prSet custT="1"/>
      <dgm:spPr/>
      <dgm:t>
        <a:bodyPr/>
        <a:lstStyle/>
        <a:p>
          <a:pPr>
            <a:buFont typeface="Wingdings" panose="05000000000000000000" pitchFamily="2" charset="2"/>
            <a:buChar char="§"/>
          </a:pPr>
          <a:r>
            <a:rPr lang="en-US" sz="1800" dirty="0"/>
            <a:t>Goal: Accreditation</a:t>
          </a:r>
        </a:p>
      </dgm:t>
    </dgm:pt>
    <dgm:pt modelId="{A29EECF0-1DE7-41AC-9B07-2CB8CB9E48E9}" type="parTrans" cxnId="{0B315AA0-0619-4179-915B-455BEA73AB74}">
      <dgm:prSet/>
      <dgm:spPr/>
      <dgm:t>
        <a:bodyPr/>
        <a:lstStyle/>
        <a:p>
          <a:endParaRPr lang="en-US"/>
        </a:p>
      </dgm:t>
    </dgm:pt>
    <dgm:pt modelId="{8CC42B55-EC49-4471-8EED-69DA32CA2C8D}" type="sibTrans" cxnId="{0B315AA0-0619-4179-915B-455BEA73AB74}">
      <dgm:prSet/>
      <dgm:spPr/>
      <dgm:t>
        <a:bodyPr/>
        <a:lstStyle/>
        <a:p>
          <a:endParaRPr lang="en-US"/>
        </a:p>
      </dgm:t>
    </dgm:pt>
    <dgm:pt modelId="{EDF5011D-840C-4B49-A6AE-1BA60498B38F}">
      <dgm:prSet custT="1"/>
      <dgm:spPr/>
      <dgm:t>
        <a:bodyPr/>
        <a:lstStyle/>
        <a:p>
          <a:pPr marL="457200" indent="-228600">
            <a:buFont typeface="Wingdings" panose="05000000000000000000" pitchFamily="2" charset="2"/>
            <a:buChar char="§"/>
          </a:pPr>
          <a:r>
            <a:rPr lang="en-US" sz="1600" dirty="0"/>
            <a:t>Goal: Mission and Education Master Plan (EMP)</a:t>
          </a:r>
          <a:endParaRPr lang="en-US" sz="1600" b="1" dirty="0"/>
        </a:p>
      </dgm:t>
    </dgm:pt>
    <dgm:pt modelId="{3E8C42CE-93C5-4DDE-87D2-63B49AE028B3}" type="parTrans" cxnId="{3AC426E5-2BB9-4A68-A1D6-B26030FECA59}">
      <dgm:prSet/>
      <dgm:spPr/>
      <dgm:t>
        <a:bodyPr/>
        <a:lstStyle/>
        <a:p>
          <a:endParaRPr lang="en-US"/>
        </a:p>
      </dgm:t>
    </dgm:pt>
    <dgm:pt modelId="{C81A99D4-F860-4AA5-AFD5-CFAC90F928C5}" type="sibTrans" cxnId="{3AC426E5-2BB9-4A68-A1D6-B26030FECA59}">
      <dgm:prSet/>
      <dgm:spPr/>
      <dgm:t>
        <a:bodyPr/>
        <a:lstStyle/>
        <a:p>
          <a:endParaRPr lang="en-US"/>
        </a:p>
      </dgm:t>
    </dgm:pt>
    <dgm:pt modelId="{436424E7-6931-4CB8-B88F-5D40DB0894C6}">
      <dgm:prSet custT="1"/>
      <dgm:spPr/>
      <dgm:t>
        <a:bodyPr/>
        <a:lstStyle/>
        <a:p>
          <a:pPr marL="457200" indent="-228600">
            <a:buFont typeface="Wingdings" panose="05000000000000000000" pitchFamily="2" charset="2"/>
            <a:buChar char="§"/>
          </a:pPr>
          <a:r>
            <a:rPr lang="en-US" sz="1600" b="0" dirty="0"/>
            <a:t>Achieve at least an 80% success rate on annual campus climate surveys</a:t>
          </a:r>
        </a:p>
      </dgm:t>
    </dgm:pt>
    <dgm:pt modelId="{FA71D6F3-F2B5-40BA-B977-10B6851C3A89}" type="parTrans" cxnId="{E5353E1B-E6CC-43F7-AF32-6424979E4EE8}">
      <dgm:prSet/>
      <dgm:spPr/>
      <dgm:t>
        <a:bodyPr/>
        <a:lstStyle/>
        <a:p>
          <a:endParaRPr lang="en-US"/>
        </a:p>
      </dgm:t>
    </dgm:pt>
    <dgm:pt modelId="{E741B081-7CAA-4FAF-B7C8-DEF3A85F8458}" type="sibTrans" cxnId="{E5353E1B-E6CC-43F7-AF32-6424979E4EE8}">
      <dgm:prSet/>
      <dgm:spPr/>
      <dgm:t>
        <a:bodyPr/>
        <a:lstStyle/>
        <a:p>
          <a:endParaRPr lang="en-US"/>
        </a:p>
      </dgm:t>
    </dgm:pt>
    <dgm:pt modelId="{52CB26F2-BB7C-4803-BC92-E30F774A3742}">
      <dgm:prSet custT="1"/>
      <dgm:spPr/>
      <dgm:t>
        <a:bodyPr/>
        <a:lstStyle/>
        <a:p>
          <a:pPr>
            <a:buFont typeface="Wingdings" panose="05000000000000000000" pitchFamily="2" charset="2"/>
            <a:buChar char="§"/>
          </a:pPr>
          <a:r>
            <a:rPr lang="en-US" sz="1800" dirty="0"/>
            <a:t>Non-compliance could result in losing of Federal Financial Aid and institution closer </a:t>
          </a:r>
        </a:p>
      </dgm:t>
    </dgm:pt>
    <dgm:pt modelId="{E5213D7A-41A1-4A55-B64D-C59B97D11D7B}" type="parTrans" cxnId="{7CC55CE3-01B7-44FA-90CA-C245DEFE933B}">
      <dgm:prSet/>
      <dgm:spPr/>
      <dgm:t>
        <a:bodyPr/>
        <a:lstStyle/>
        <a:p>
          <a:endParaRPr lang="en-US"/>
        </a:p>
      </dgm:t>
    </dgm:pt>
    <dgm:pt modelId="{E0BA53AB-B08B-4BA6-BCC3-8CBEB8B01D75}" type="sibTrans" cxnId="{7CC55CE3-01B7-44FA-90CA-C245DEFE933B}">
      <dgm:prSet/>
      <dgm:spPr/>
      <dgm:t>
        <a:bodyPr/>
        <a:lstStyle/>
        <a:p>
          <a:endParaRPr lang="en-US"/>
        </a:p>
      </dgm:t>
    </dgm:pt>
    <dgm:pt modelId="{0FEFC8B0-888E-4390-8EB4-15B7F628BF0F}">
      <dgm:prSet custT="1"/>
      <dgm:spPr/>
      <dgm:t>
        <a:bodyPr/>
        <a:lstStyle/>
        <a:p>
          <a:pPr marL="457200" indent="-228600">
            <a:buFont typeface="Wingdings" panose="05000000000000000000" pitchFamily="2" charset="2"/>
            <a:buChar char="§"/>
          </a:pPr>
          <a:r>
            <a:rPr lang="en-US" sz="1600" b="0" dirty="0"/>
            <a:t>5% increase year over year in employee participation in campus climate surveys and related activities</a:t>
          </a:r>
        </a:p>
      </dgm:t>
    </dgm:pt>
    <dgm:pt modelId="{EB0E1B3B-C370-410C-8CD6-4EC637924D66}" type="parTrans" cxnId="{747C20B4-88F7-4E81-BA54-E6CB7F0B0214}">
      <dgm:prSet/>
      <dgm:spPr/>
      <dgm:t>
        <a:bodyPr/>
        <a:lstStyle/>
        <a:p>
          <a:endParaRPr lang="en-US"/>
        </a:p>
      </dgm:t>
    </dgm:pt>
    <dgm:pt modelId="{96CDE144-BA1C-48D0-B7B3-5F0417F0F673}" type="sibTrans" cxnId="{747C20B4-88F7-4E81-BA54-E6CB7F0B0214}">
      <dgm:prSet/>
      <dgm:spPr/>
      <dgm:t>
        <a:bodyPr/>
        <a:lstStyle/>
        <a:p>
          <a:endParaRPr lang="en-US"/>
        </a:p>
      </dgm:t>
    </dgm:pt>
    <dgm:pt modelId="{B67C4F85-4494-4F3F-B96E-4BC6570A9CDE}" type="pres">
      <dgm:prSet presAssocID="{56385A6A-B420-47B1-80E4-46593A5AD90C}" presName="linearFlow" presStyleCnt="0">
        <dgm:presLayoutVars>
          <dgm:dir/>
          <dgm:animLvl val="lvl"/>
          <dgm:resizeHandles val="exact"/>
        </dgm:presLayoutVars>
      </dgm:prSet>
      <dgm:spPr/>
    </dgm:pt>
    <dgm:pt modelId="{A8963C09-0473-4E78-BCF0-E4FFA0CB8F13}" type="pres">
      <dgm:prSet presAssocID="{7E1DCE1C-A674-4456-8B5C-CB9B56286A83}" presName="composite" presStyleCnt="0"/>
      <dgm:spPr/>
    </dgm:pt>
    <dgm:pt modelId="{2C965BD5-0E5D-4297-A1D8-5875ABD83A03}" type="pres">
      <dgm:prSet presAssocID="{7E1DCE1C-A674-4456-8B5C-CB9B56286A83}" presName="parentText" presStyleLbl="alignNode1" presStyleIdx="0" presStyleCnt="2">
        <dgm:presLayoutVars>
          <dgm:chMax val="1"/>
          <dgm:bulletEnabled val="1"/>
        </dgm:presLayoutVars>
      </dgm:prSet>
      <dgm:spPr/>
    </dgm:pt>
    <dgm:pt modelId="{59BA1953-F5B4-4C44-A590-2B63614371EB}" type="pres">
      <dgm:prSet presAssocID="{7E1DCE1C-A674-4456-8B5C-CB9B56286A83}" presName="descendantText" presStyleLbl="alignAcc1" presStyleIdx="0" presStyleCnt="2">
        <dgm:presLayoutVars>
          <dgm:bulletEnabled val="1"/>
        </dgm:presLayoutVars>
      </dgm:prSet>
      <dgm:spPr/>
    </dgm:pt>
    <dgm:pt modelId="{1FD7EF28-456F-4BE9-B7D7-751CF435352D}" type="pres">
      <dgm:prSet presAssocID="{3D487FBD-6995-4BCA-AD28-F47F16D3E29D}" presName="sp" presStyleCnt="0"/>
      <dgm:spPr/>
    </dgm:pt>
    <dgm:pt modelId="{00BCE95A-3C1D-4141-A30A-F97934935897}" type="pres">
      <dgm:prSet presAssocID="{205D11EB-29D8-428C-BFC8-D5FCE120C294}" presName="composite" presStyleCnt="0"/>
      <dgm:spPr/>
    </dgm:pt>
    <dgm:pt modelId="{1C6A1552-8AC3-4F7A-8BE8-4D6D33A43C0F}" type="pres">
      <dgm:prSet presAssocID="{205D11EB-29D8-428C-BFC8-D5FCE120C294}" presName="parentText" presStyleLbl="alignNode1" presStyleIdx="1" presStyleCnt="2">
        <dgm:presLayoutVars>
          <dgm:chMax val="1"/>
          <dgm:bulletEnabled val="1"/>
        </dgm:presLayoutVars>
      </dgm:prSet>
      <dgm:spPr/>
    </dgm:pt>
    <dgm:pt modelId="{341B6B9B-0C59-4292-91ED-E2A8CFEDB72C}" type="pres">
      <dgm:prSet presAssocID="{205D11EB-29D8-428C-BFC8-D5FCE120C294}" presName="descendantText" presStyleLbl="alignAcc1" presStyleIdx="1" presStyleCnt="2" custScaleY="123032" custLinFactNeighborX="0" custLinFactNeighborY="8157">
        <dgm:presLayoutVars>
          <dgm:bulletEnabled val="1"/>
        </dgm:presLayoutVars>
      </dgm:prSet>
      <dgm:spPr/>
    </dgm:pt>
  </dgm:ptLst>
  <dgm:cxnLst>
    <dgm:cxn modelId="{2340290F-CEF8-407B-A3FA-8CC5C98A6157}" type="presOf" srcId="{EDF5011D-840C-4B49-A6AE-1BA60498B38F}" destId="{341B6B9B-0C59-4292-91ED-E2A8CFEDB72C}" srcOrd="0" destOrd="1" presId="urn:microsoft.com/office/officeart/2005/8/layout/chevron2"/>
    <dgm:cxn modelId="{E5353E1B-E6CC-43F7-AF32-6424979E4EE8}" srcId="{95C3A7FE-7308-4BC1-AFD7-B3F20C21B639}" destId="{436424E7-6931-4CB8-B88F-5D40DB0894C6}" srcOrd="1" destOrd="0" parTransId="{FA71D6F3-F2B5-40BA-B977-10B6851C3A89}" sibTransId="{E741B081-7CAA-4FAF-B7C8-DEF3A85F8458}"/>
    <dgm:cxn modelId="{E988E15B-6705-4908-8216-B92EC616E0CB}" type="presOf" srcId="{3495B206-2BDA-4FAA-891A-CB24EE400338}" destId="{59BA1953-F5B4-4C44-A590-2B63614371EB}" srcOrd="0" destOrd="0" presId="urn:microsoft.com/office/officeart/2005/8/layout/chevron2"/>
    <dgm:cxn modelId="{A7673F64-9803-4311-89C2-0FCAD9A2EB59}" type="presOf" srcId="{436424E7-6931-4CB8-B88F-5D40DB0894C6}" destId="{341B6B9B-0C59-4292-91ED-E2A8CFEDB72C}" srcOrd="0" destOrd="2" presId="urn:microsoft.com/office/officeart/2005/8/layout/chevron2"/>
    <dgm:cxn modelId="{7D72AF45-7F0C-429D-ABF0-A41BCE8AD1C0}" type="presOf" srcId="{95C3A7FE-7308-4BC1-AFD7-B3F20C21B639}" destId="{341B6B9B-0C59-4292-91ED-E2A8CFEDB72C}" srcOrd="0" destOrd="0" presId="urn:microsoft.com/office/officeart/2005/8/layout/chevron2"/>
    <dgm:cxn modelId="{408D0166-FA04-4583-B46A-C9B300D9A1F1}" type="presOf" srcId="{0FEFC8B0-888E-4390-8EB4-15B7F628BF0F}" destId="{341B6B9B-0C59-4292-91ED-E2A8CFEDB72C}" srcOrd="0" destOrd="3" presId="urn:microsoft.com/office/officeart/2005/8/layout/chevron2"/>
    <dgm:cxn modelId="{2C9FBC6C-6FD4-4512-9610-ABBE10B4B199}" srcId="{56385A6A-B420-47B1-80E4-46593A5AD90C}" destId="{205D11EB-29D8-428C-BFC8-D5FCE120C294}" srcOrd="1" destOrd="0" parTransId="{BBC8010A-8E2F-4B49-802F-E73D11ED6A12}" sibTransId="{D825B103-E457-4D73-8DAE-ABC7A0E39B8A}"/>
    <dgm:cxn modelId="{083AA671-2BCB-4B72-9556-AB5581507F2E}" srcId="{205D11EB-29D8-428C-BFC8-D5FCE120C294}" destId="{95C3A7FE-7308-4BC1-AFD7-B3F20C21B639}" srcOrd="0" destOrd="0" parTransId="{0C628C90-F1A3-4E79-BC07-620A4D2777F5}" sibTransId="{21BFBEE8-DA2E-4B42-9633-5B7DCA7244AF}"/>
    <dgm:cxn modelId="{C77EEE79-E481-47D8-A2EA-E481D4B4C7C8}" type="presOf" srcId="{DE3969F3-EEBD-4053-A1F2-0F54A1E33FCB}" destId="{59BA1953-F5B4-4C44-A590-2B63614371EB}" srcOrd="0" destOrd="1" presId="urn:microsoft.com/office/officeart/2005/8/layout/chevron2"/>
    <dgm:cxn modelId="{80144C7A-4668-459A-B0AE-100AD4775255}" srcId="{7E1DCE1C-A674-4456-8B5C-CB9B56286A83}" destId="{3495B206-2BDA-4FAA-891A-CB24EE400338}" srcOrd="0" destOrd="0" parTransId="{9BEF109F-E5A9-4F41-8480-8FF08095E974}" sibTransId="{AAE078B2-9B54-4F6A-AA20-AE58C3D1F3C8}"/>
    <dgm:cxn modelId="{5EBDE78D-1DB9-4CAD-A5F1-20AEF030082C}" type="presOf" srcId="{7E1DCE1C-A674-4456-8B5C-CB9B56286A83}" destId="{2C965BD5-0E5D-4297-A1D8-5875ABD83A03}" srcOrd="0" destOrd="0" presId="urn:microsoft.com/office/officeart/2005/8/layout/chevron2"/>
    <dgm:cxn modelId="{14486E93-87BB-432B-B120-09F05765ADED}" type="presOf" srcId="{56385A6A-B420-47B1-80E4-46593A5AD90C}" destId="{B67C4F85-4494-4F3F-B96E-4BC6570A9CDE}" srcOrd="0" destOrd="0" presId="urn:microsoft.com/office/officeart/2005/8/layout/chevron2"/>
    <dgm:cxn modelId="{1D0AD293-82CD-4BA3-BE39-F9C4FE018005}" type="presOf" srcId="{52CB26F2-BB7C-4803-BC92-E30F774A3742}" destId="{59BA1953-F5B4-4C44-A590-2B63614371EB}" srcOrd="0" destOrd="2" presId="urn:microsoft.com/office/officeart/2005/8/layout/chevron2"/>
    <dgm:cxn modelId="{0B315AA0-0619-4179-915B-455BEA73AB74}" srcId="{3495B206-2BDA-4FAA-891A-CB24EE400338}" destId="{DE3969F3-EEBD-4053-A1F2-0F54A1E33FCB}" srcOrd="0" destOrd="0" parTransId="{A29EECF0-1DE7-41AC-9B07-2CB8CB9E48E9}" sibTransId="{8CC42B55-EC49-4471-8EED-69DA32CA2C8D}"/>
    <dgm:cxn modelId="{747C20B4-88F7-4E81-BA54-E6CB7F0B0214}" srcId="{95C3A7FE-7308-4BC1-AFD7-B3F20C21B639}" destId="{0FEFC8B0-888E-4390-8EB4-15B7F628BF0F}" srcOrd="2" destOrd="0" parTransId="{EB0E1B3B-C370-410C-8CD6-4EC637924D66}" sibTransId="{96CDE144-BA1C-48D0-B7B3-5F0417F0F673}"/>
    <dgm:cxn modelId="{B24403C0-D077-4C1A-8755-E72B7351D3C7}" srcId="{56385A6A-B420-47B1-80E4-46593A5AD90C}" destId="{7E1DCE1C-A674-4456-8B5C-CB9B56286A83}" srcOrd="0" destOrd="0" parTransId="{C080A2AB-17C7-41CB-9684-A7642FD6F9EA}" sibTransId="{3D487FBD-6995-4BCA-AD28-F47F16D3E29D}"/>
    <dgm:cxn modelId="{5D88FDC3-AC91-4EF2-8301-B635F0FD4DB2}" type="presOf" srcId="{205D11EB-29D8-428C-BFC8-D5FCE120C294}" destId="{1C6A1552-8AC3-4F7A-8BE8-4D6D33A43C0F}" srcOrd="0" destOrd="0" presId="urn:microsoft.com/office/officeart/2005/8/layout/chevron2"/>
    <dgm:cxn modelId="{7CC55CE3-01B7-44FA-90CA-C245DEFE933B}" srcId="{3495B206-2BDA-4FAA-891A-CB24EE400338}" destId="{52CB26F2-BB7C-4803-BC92-E30F774A3742}" srcOrd="1" destOrd="0" parTransId="{E5213D7A-41A1-4A55-B64D-C59B97D11D7B}" sibTransId="{E0BA53AB-B08B-4BA6-BCC3-8CBEB8B01D75}"/>
    <dgm:cxn modelId="{3AC426E5-2BB9-4A68-A1D6-B26030FECA59}" srcId="{95C3A7FE-7308-4BC1-AFD7-B3F20C21B639}" destId="{EDF5011D-840C-4B49-A6AE-1BA60498B38F}" srcOrd="0" destOrd="0" parTransId="{3E8C42CE-93C5-4DDE-87D2-63B49AE028B3}" sibTransId="{C81A99D4-F860-4AA5-AFD5-CFAC90F928C5}"/>
    <dgm:cxn modelId="{454FEFD7-6312-4138-919D-45593FE4A1E1}" type="presParOf" srcId="{B67C4F85-4494-4F3F-B96E-4BC6570A9CDE}" destId="{A8963C09-0473-4E78-BCF0-E4FFA0CB8F13}" srcOrd="0" destOrd="0" presId="urn:microsoft.com/office/officeart/2005/8/layout/chevron2"/>
    <dgm:cxn modelId="{BAFC3B83-D99D-4C96-8CC0-DC38A489D8EE}" type="presParOf" srcId="{A8963C09-0473-4E78-BCF0-E4FFA0CB8F13}" destId="{2C965BD5-0E5D-4297-A1D8-5875ABD83A03}" srcOrd="0" destOrd="0" presId="urn:microsoft.com/office/officeart/2005/8/layout/chevron2"/>
    <dgm:cxn modelId="{1F91F8F5-0638-4249-AFF9-1FE2F27E74E3}" type="presParOf" srcId="{A8963C09-0473-4E78-BCF0-E4FFA0CB8F13}" destId="{59BA1953-F5B4-4C44-A590-2B63614371EB}" srcOrd="1" destOrd="0" presId="urn:microsoft.com/office/officeart/2005/8/layout/chevron2"/>
    <dgm:cxn modelId="{820ED90A-1352-40B7-B394-0262415EAF9C}" type="presParOf" srcId="{B67C4F85-4494-4F3F-B96E-4BC6570A9CDE}" destId="{1FD7EF28-456F-4BE9-B7D7-751CF435352D}" srcOrd="1" destOrd="0" presId="urn:microsoft.com/office/officeart/2005/8/layout/chevron2"/>
    <dgm:cxn modelId="{7332365C-35D6-44F5-BE03-57931D471F24}" type="presParOf" srcId="{B67C4F85-4494-4F3F-B96E-4BC6570A9CDE}" destId="{00BCE95A-3C1D-4141-A30A-F97934935897}" srcOrd="2" destOrd="0" presId="urn:microsoft.com/office/officeart/2005/8/layout/chevron2"/>
    <dgm:cxn modelId="{2096FE4B-8B52-4956-8894-EAD05D1D5335}" type="presParOf" srcId="{00BCE95A-3C1D-4141-A30A-F97934935897}" destId="{1C6A1552-8AC3-4F7A-8BE8-4D6D33A43C0F}" srcOrd="0" destOrd="0" presId="urn:microsoft.com/office/officeart/2005/8/layout/chevron2"/>
    <dgm:cxn modelId="{556C6CDC-4D56-4DA0-9629-2113C39645BE}" type="presParOf" srcId="{00BCE95A-3C1D-4141-A30A-F97934935897}" destId="{341B6B9B-0C59-4292-91ED-E2A8CFEDB72C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56385A6A-B420-47B1-80E4-46593A5AD90C}" type="doc">
      <dgm:prSet loTypeId="urn:microsoft.com/office/officeart/2005/8/layout/chevron2" loCatId="process" qsTypeId="urn:microsoft.com/office/officeart/2005/8/quickstyle/simple4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7E1DCE1C-A674-4456-8B5C-CB9B56286A83}">
      <dgm:prSet custT="1"/>
      <dgm:spPr/>
      <dgm:t>
        <a:bodyPr/>
        <a:lstStyle/>
        <a:p>
          <a:endParaRPr lang="en-US" sz="1600" b="1" dirty="0"/>
        </a:p>
        <a:p>
          <a:r>
            <a:rPr lang="en-US" sz="1400" b="1" dirty="0"/>
            <a:t>Facilities Master Plan</a:t>
          </a:r>
        </a:p>
      </dgm:t>
    </dgm:pt>
    <dgm:pt modelId="{C080A2AB-17C7-41CB-9684-A7642FD6F9EA}" type="parTrans" cxnId="{B24403C0-D077-4C1A-8755-E72B7351D3C7}">
      <dgm:prSet/>
      <dgm:spPr/>
      <dgm:t>
        <a:bodyPr/>
        <a:lstStyle/>
        <a:p>
          <a:endParaRPr lang="en-US"/>
        </a:p>
      </dgm:t>
    </dgm:pt>
    <dgm:pt modelId="{3D487FBD-6995-4BCA-AD28-F47F16D3E29D}" type="sibTrans" cxnId="{B24403C0-D077-4C1A-8755-E72B7351D3C7}">
      <dgm:prSet/>
      <dgm:spPr/>
      <dgm:t>
        <a:bodyPr/>
        <a:lstStyle/>
        <a:p>
          <a:endParaRPr lang="en-US"/>
        </a:p>
      </dgm:t>
    </dgm:pt>
    <dgm:pt modelId="{3495B206-2BDA-4FAA-891A-CB24EE400338}">
      <dgm:prSet custT="1"/>
      <dgm:spPr/>
      <dgm:t>
        <a:bodyPr/>
        <a:lstStyle/>
        <a:p>
          <a:pPr>
            <a:buFont typeface="Wingdings" panose="05000000000000000000" pitchFamily="2" charset="2"/>
            <a:buNone/>
          </a:pPr>
          <a:r>
            <a:rPr lang="en-US" sz="1800" b="1" dirty="0"/>
            <a:t>Ensure 100% of Goals Are on Target for Completion</a:t>
          </a:r>
        </a:p>
      </dgm:t>
    </dgm:pt>
    <dgm:pt modelId="{9BEF109F-E5A9-4F41-8480-8FF08095E974}" type="parTrans" cxnId="{80144C7A-4668-459A-B0AE-100AD4775255}">
      <dgm:prSet/>
      <dgm:spPr/>
      <dgm:t>
        <a:bodyPr/>
        <a:lstStyle/>
        <a:p>
          <a:endParaRPr lang="en-US"/>
        </a:p>
      </dgm:t>
    </dgm:pt>
    <dgm:pt modelId="{AAE078B2-9B54-4F6A-AA20-AE58C3D1F3C8}" type="sibTrans" cxnId="{80144C7A-4668-459A-B0AE-100AD4775255}">
      <dgm:prSet/>
      <dgm:spPr/>
      <dgm:t>
        <a:bodyPr/>
        <a:lstStyle/>
        <a:p>
          <a:endParaRPr lang="en-US"/>
        </a:p>
      </dgm:t>
    </dgm:pt>
    <dgm:pt modelId="{205D11EB-29D8-428C-BFC8-D5FCE120C294}">
      <dgm:prSet custT="1"/>
      <dgm:spPr/>
      <dgm:t>
        <a:bodyPr/>
        <a:lstStyle/>
        <a:p>
          <a:endParaRPr lang="en-US" sz="1400" b="1" dirty="0"/>
        </a:p>
        <a:p>
          <a:r>
            <a:rPr lang="en-US" sz="1400" b="1" dirty="0"/>
            <a:t>Maintenance &amp; Facilities</a:t>
          </a:r>
        </a:p>
      </dgm:t>
    </dgm:pt>
    <dgm:pt modelId="{BBC8010A-8E2F-4B49-802F-E73D11ED6A12}" type="parTrans" cxnId="{2C9FBC6C-6FD4-4512-9610-ABBE10B4B199}">
      <dgm:prSet/>
      <dgm:spPr/>
      <dgm:t>
        <a:bodyPr/>
        <a:lstStyle/>
        <a:p>
          <a:endParaRPr lang="en-US"/>
        </a:p>
      </dgm:t>
    </dgm:pt>
    <dgm:pt modelId="{D825B103-E457-4D73-8DAE-ABC7A0E39B8A}" type="sibTrans" cxnId="{2C9FBC6C-6FD4-4512-9610-ABBE10B4B199}">
      <dgm:prSet/>
      <dgm:spPr/>
      <dgm:t>
        <a:bodyPr/>
        <a:lstStyle/>
        <a:p>
          <a:endParaRPr lang="en-US"/>
        </a:p>
      </dgm:t>
    </dgm:pt>
    <dgm:pt modelId="{95C3A7FE-7308-4BC1-AFD7-B3F20C21B639}">
      <dgm:prSet custT="1"/>
      <dgm:spPr/>
      <dgm:t>
        <a:bodyPr/>
        <a:lstStyle/>
        <a:p>
          <a:pPr marL="228600" indent="-228600">
            <a:buNone/>
          </a:pPr>
          <a:r>
            <a:rPr lang="en-US" sz="1800" b="1" dirty="0"/>
            <a:t>Increase to APPA standard level 2 </a:t>
          </a:r>
        </a:p>
      </dgm:t>
    </dgm:pt>
    <dgm:pt modelId="{0C628C90-F1A3-4E79-BC07-620A4D2777F5}" type="parTrans" cxnId="{083AA671-2BCB-4B72-9556-AB5581507F2E}">
      <dgm:prSet/>
      <dgm:spPr/>
      <dgm:t>
        <a:bodyPr/>
        <a:lstStyle/>
        <a:p>
          <a:endParaRPr lang="en-US"/>
        </a:p>
      </dgm:t>
    </dgm:pt>
    <dgm:pt modelId="{21BFBEE8-DA2E-4B42-9633-5B7DCA7244AF}" type="sibTrans" cxnId="{083AA671-2BCB-4B72-9556-AB5581507F2E}">
      <dgm:prSet/>
      <dgm:spPr/>
      <dgm:t>
        <a:bodyPr/>
        <a:lstStyle/>
        <a:p>
          <a:endParaRPr lang="en-US"/>
        </a:p>
      </dgm:t>
    </dgm:pt>
    <dgm:pt modelId="{DE3969F3-EEBD-4053-A1F2-0F54A1E33FCB}">
      <dgm:prSet custT="1"/>
      <dgm:spPr/>
      <dgm:t>
        <a:bodyPr/>
        <a:lstStyle/>
        <a:p>
          <a:pPr>
            <a:buFont typeface="Wingdings" panose="05000000000000000000" pitchFamily="2" charset="2"/>
            <a:buChar char="§"/>
          </a:pPr>
          <a:r>
            <a:rPr lang="en-US" sz="1600" dirty="0"/>
            <a:t>Goal: Education Master Plan (EMP)</a:t>
          </a:r>
        </a:p>
      </dgm:t>
    </dgm:pt>
    <dgm:pt modelId="{A29EECF0-1DE7-41AC-9B07-2CB8CB9E48E9}" type="parTrans" cxnId="{0B315AA0-0619-4179-915B-455BEA73AB74}">
      <dgm:prSet/>
      <dgm:spPr/>
      <dgm:t>
        <a:bodyPr/>
        <a:lstStyle/>
        <a:p>
          <a:endParaRPr lang="en-US"/>
        </a:p>
      </dgm:t>
    </dgm:pt>
    <dgm:pt modelId="{8CC42B55-EC49-4471-8EED-69DA32CA2C8D}" type="sibTrans" cxnId="{0B315AA0-0619-4179-915B-455BEA73AB74}">
      <dgm:prSet/>
      <dgm:spPr/>
      <dgm:t>
        <a:bodyPr/>
        <a:lstStyle/>
        <a:p>
          <a:endParaRPr lang="en-US"/>
        </a:p>
      </dgm:t>
    </dgm:pt>
    <dgm:pt modelId="{EDF5011D-840C-4B49-A6AE-1BA60498B38F}">
      <dgm:prSet custT="1"/>
      <dgm:spPr/>
      <dgm:t>
        <a:bodyPr/>
        <a:lstStyle/>
        <a:p>
          <a:pPr marL="457200" indent="-228600">
            <a:buFont typeface="Wingdings" panose="05000000000000000000" pitchFamily="2" charset="2"/>
            <a:buChar char="§"/>
          </a:pPr>
          <a:r>
            <a:rPr lang="en-US" sz="1600" dirty="0"/>
            <a:t>Goal: Mission and Education Master Plan (EMP)</a:t>
          </a:r>
          <a:endParaRPr lang="en-US" sz="1600" b="1" dirty="0"/>
        </a:p>
      </dgm:t>
    </dgm:pt>
    <dgm:pt modelId="{3E8C42CE-93C5-4DDE-87D2-63B49AE028B3}" type="parTrans" cxnId="{3AC426E5-2BB9-4A68-A1D6-B26030FECA59}">
      <dgm:prSet/>
      <dgm:spPr/>
      <dgm:t>
        <a:bodyPr/>
        <a:lstStyle/>
        <a:p>
          <a:endParaRPr lang="en-US"/>
        </a:p>
      </dgm:t>
    </dgm:pt>
    <dgm:pt modelId="{C81A99D4-F860-4AA5-AFD5-CFAC90F928C5}" type="sibTrans" cxnId="{3AC426E5-2BB9-4A68-A1D6-B26030FECA59}">
      <dgm:prSet/>
      <dgm:spPr/>
      <dgm:t>
        <a:bodyPr/>
        <a:lstStyle/>
        <a:p>
          <a:endParaRPr lang="en-US"/>
        </a:p>
      </dgm:t>
    </dgm:pt>
    <dgm:pt modelId="{52CB26F2-BB7C-4803-BC92-E30F774A3742}">
      <dgm:prSet custT="1"/>
      <dgm:spPr/>
      <dgm:t>
        <a:bodyPr/>
        <a:lstStyle/>
        <a:p>
          <a:pPr>
            <a:buFont typeface="Wingdings" panose="05000000000000000000" pitchFamily="2" charset="2"/>
            <a:buChar char="§"/>
          </a:pPr>
          <a:r>
            <a:rPr lang="en-US" sz="1600" dirty="0"/>
            <a:t>New facilities and repairs enable us to serve more students</a:t>
          </a:r>
        </a:p>
      </dgm:t>
    </dgm:pt>
    <dgm:pt modelId="{E5213D7A-41A1-4A55-B64D-C59B97D11D7B}" type="parTrans" cxnId="{7CC55CE3-01B7-44FA-90CA-C245DEFE933B}">
      <dgm:prSet/>
      <dgm:spPr/>
      <dgm:t>
        <a:bodyPr/>
        <a:lstStyle/>
        <a:p>
          <a:endParaRPr lang="en-US"/>
        </a:p>
      </dgm:t>
    </dgm:pt>
    <dgm:pt modelId="{E0BA53AB-B08B-4BA6-BCC3-8CBEB8B01D75}" type="sibTrans" cxnId="{7CC55CE3-01B7-44FA-90CA-C245DEFE933B}">
      <dgm:prSet/>
      <dgm:spPr/>
      <dgm:t>
        <a:bodyPr/>
        <a:lstStyle/>
        <a:p>
          <a:endParaRPr lang="en-US"/>
        </a:p>
      </dgm:t>
    </dgm:pt>
    <dgm:pt modelId="{0FEFC8B0-888E-4390-8EB4-15B7F628BF0F}">
      <dgm:prSet custT="1"/>
      <dgm:spPr/>
      <dgm:t>
        <a:bodyPr/>
        <a:lstStyle/>
        <a:p>
          <a:pPr marL="457200" indent="-228600">
            <a:buFont typeface="Wingdings" panose="05000000000000000000" pitchFamily="2" charset="2"/>
            <a:buChar char="§"/>
          </a:pPr>
          <a:r>
            <a:rPr lang="en-US" sz="1600" b="0" dirty="0"/>
            <a:t>Clean and safe facilities reduce student stress so they can focus on learning</a:t>
          </a:r>
        </a:p>
      </dgm:t>
    </dgm:pt>
    <dgm:pt modelId="{EB0E1B3B-C370-410C-8CD6-4EC637924D66}" type="parTrans" cxnId="{747C20B4-88F7-4E81-BA54-E6CB7F0B0214}">
      <dgm:prSet/>
      <dgm:spPr/>
      <dgm:t>
        <a:bodyPr/>
        <a:lstStyle/>
        <a:p>
          <a:endParaRPr lang="en-US"/>
        </a:p>
      </dgm:t>
    </dgm:pt>
    <dgm:pt modelId="{96CDE144-BA1C-48D0-B7B3-5F0417F0F673}" type="sibTrans" cxnId="{747C20B4-88F7-4E81-BA54-E6CB7F0B0214}">
      <dgm:prSet/>
      <dgm:spPr/>
      <dgm:t>
        <a:bodyPr/>
        <a:lstStyle/>
        <a:p>
          <a:endParaRPr lang="en-US"/>
        </a:p>
      </dgm:t>
    </dgm:pt>
    <dgm:pt modelId="{C6FD5912-EEB7-4DA0-8104-8578652A0DC5}">
      <dgm:prSet custT="1"/>
      <dgm:spPr/>
      <dgm:t>
        <a:bodyPr/>
        <a:lstStyle/>
        <a:p>
          <a:pPr>
            <a:buFont typeface="Wingdings" panose="05000000000000000000" pitchFamily="2" charset="2"/>
            <a:buChar char="§"/>
          </a:pPr>
          <a:r>
            <a:rPr lang="en-US" sz="1600" dirty="0"/>
            <a:t>Modernize the facilities plan to support campus growth</a:t>
          </a:r>
        </a:p>
      </dgm:t>
    </dgm:pt>
    <dgm:pt modelId="{2B2C7009-78D3-4612-B1C9-00F99C3FDE4C}" type="parTrans" cxnId="{A0765298-10FC-46BA-A475-2F24BDC92D64}">
      <dgm:prSet/>
      <dgm:spPr/>
      <dgm:t>
        <a:bodyPr/>
        <a:lstStyle/>
        <a:p>
          <a:endParaRPr lang="en-US"/>
        </a:p>
      </dgm:t>
    </dgm:pt>
    <dgm:pt modelId="{717302CF-F56A-4A7C-A700-6D977F854EBA}" type="sibTrans" cxnId="{A0765298-10FC-46BA-A475-2F24BDC92D64}">
      <dgm:prSet/>
      <dgm:spPr/>
      <dgm:t>
        <a:bodyPr/>
        <a:lstStyle/>
        <a:p>
          <a:endParaRPr lang="en-US"/>
        </a:p>
      </dgm:t>
    </dgm:pt>
    <dgm:pt modelId="{B67C4F85-4494-4F3F-B96E-4BC6570A9CDE}" type="pres">
      <dgm:prSet presAssocID="{56385A6A-B420-47B1-80E4-46593A5AD90C}" presName="linearFlow" presStyleCnt="0">
        <dgm:presLayoutVars>
          <dgm:dir/>
          <dgm:animLvl val="lvl"/>
          <dgm:resizeHandles val="exact"/>
        </dgm:presLayoutVars>
      </dgm:prSet>
      <dgm:spPr/>
    </dgm:pt>
    <dgm:pt modelId="{A8963C09-0473-4E78-BCF0-E4FFA0CB8F13}" type="pres">
      <dgm:prSet presAssocID="{7E1DCE1C-A674-4456-8B5C-CB9B56286A83}" presName="composite" presStyleCnt="0"/>
      <dgm:spPr/>
    </dgm:pt>
    <dgm:pt modelId="{2C965BD5-0E5D-4297-A1D8-5875ABD83A03}" type="pres">
      <dgm:prSet presAssocID="{7E1DCE1C-A674-4456-8B5C-CB9B56286A83}" presName="parentText" presStyleLbl="alignNode1" presStyleIdx="0" presStyleCnt="2">
        <dgm:presLayoutVars>
          <dgm:chMax val="1"/>
          <dgm:bulletEnabled val="1"/>
        </dgm:presLayoutVars>
      </dgm:prSet>
      <dgm:spPr/>
    </dgm:pt>
    <dgm:pt modelId="{59BA1953-F5B4-4C44-A590-2B63614371EB}" type="pres">
      <dgm:prSet presAssocID="{7E1DCE1C-A674-4456-8B5C-CB9B56286A83}" presName="descendantText" presStyleLbl="alignAcc1" presStyleIdx="0" presStyleCnt="2">
        <dgm:presLayoutVars>
          <dgm:bulletEnabled val="1"/>
        </dgm:presLayoutVars>
      </dgm:prSet>
      <dgm:spPr/>
    </dgm:pt>
    <dgm:pt modelId="{1FD7EF28-456F-4BE9-B7D7-751CF435352D}" type="pres">
      <dgm:prSet presAssocID="{3D487FBD-6995-4BCA-AD28-F47F16D3E29D}" presName="sp" presStyleCnt="0"/>
      <dgm:spPr/>
    </dgm:pt>
    <dgm:pt modelId="{00BCE95A-3C1D-4141-A30A-F97934935897}" type="pres">
      <dgm:prSet presAssocID="{205D11EB-29D8-428C-BFC8-D5FCE120C294}" presName="composite" presStyleCnt="0"/>
      <dgm:spPr/>
    </dgm:pt>
    <dgm:pt modelId="{1C6A1552-8AC3-4F7A-8BE8-4D6D33A43C0F}" type="pres">
      <dgm:prSet presAssocID="{205D11EB-29D8-428C-BFC8-D5FCE120C294}" presName="parentText" presStyleLbl="alignNode1" presStyleIdx="1" presStyleCnt="2">
        <dgm:presLayoutVars>
          <dgm:chMax val="1"/>
          <dgm:bulletEnabled val="1"/>
        </dgm:presLayoutVars>
      </dgm:prSet>
      <dgm:spPr/>
    </dgm:pt>
    <dgm:pt modelId="{341B6B9B-0C59-4292-91ED-E2A8CFEDB72C}" type="pres">
      <dgm:prSet presAssocID="{205D11EB-29D8-428C-BFC8-D5FCE120C294}" presName="descendantText" presStyleLbl="alignAcc1" presStyleIdx="1" presStyleCnt="2" custScaleY="123032" custLinFactNeighborX="0" custLinFactNeighborY="8157">
        <dgm:presLayoutVars>
          <dgm:bulletEnabled val="1"/>
        </dgm:presLayoutVars>
      </dgm:prSet>
      <dgm:spPr/>
    </dgm:pt>
  </dgm:ptLst>
  <dgm:cxnLst>
    <dgm:cxn modelId="{56A7D70D-B1BD-4A43-85DC-C1EEFF78E508}" type="presOf" srcId="{EDF5011D-840C-4B49-A6AE-1BA60498B38F}" destId="{341B6B9B-0C59-4292-91ED-E2A8CFEDB72C}" srcOrd="0" destOrd="1" presId="urn:microsoft.com/office/officeart/2005/8/layout/chevron2"/>
    <dgm:cxn modelId="{42B2BE13-44FA-4FE9-A0A1-235F72286F33}" type="presOf" srcId="{0FEFC8B0-888E-4390-8EB4-15B7F628BF0F}" destId="{341B6B9B-0C59-4292-91ED-E2A8CFEDB72C}" srcOrd="0" destOrd="2" presId="urn:microsoft.com/office/officeart/2005/8/layout/chevron2"/>
    <dgm:cxn modelId="{D49FAB30-FA1F-4A80-8E46-962A35AA0D1C}" type="presOf" srcId="{3495B206-2BDA-4FAA-891A-CB24EE400338}" destId="{59BA1953-F5B4-4C44-A590-2B63614371EB}" srcOrd="0" destOrd="0" presId="urn:microsoft.com/office/officeart/2005/8/layout/chevron2"/>
    <dgm:cxn modelId="{FDA4B033-AB7B-4ECF-B4F7-A4E3C9400CC8}" type="presOf" srcId="{DE3969F3-EEBD-4053-A1F2-0F54A1E33FCB}" destId="{59BA1953-F5B4-4C44-A590-2B63614371EB}" srcOrd="0" destOrd="1" presId="urn:microsoft.com/office/officeart/2005/8/layout/chevron2"/>
    <dgm:cxn modelId="{2C9FBC6C-6FD4-4512-9610-ABBE10B4B199}" srcId="{56385A6A-B420-47B1-80E4-46593A5AD90C}" destId="{205D11EB-29D8-428C-BFC8-D5FCE120C294}" srcOrd="1" destOrd="0" parTransId="{BBC8010A-8E2F-4B49-802F-E73D11ED6A12}" sibTransId="{D825B103-E457-4D73-8DAE-ABC7A0E39B8A}"/>
    <dgm:cxn modelId="{49B1954D-F5C6-449F-A595-EA51C9D75BA2}" type="presOf" srcId="{52CB26F2-BB7C-4803-BC92-E30F774A3742}" destId="{59BA1953-F5B4-4C44-A590-2B63614371EB}" srcOrd="0" destOrd="2" presId="urn:microsoft.com/office/officeart/2005/8/layout/chevron2"/>
    <dgm:cxn modelId="{083AA671-2BCB-4B72-9556-AB5581507F2E}" srcId="{205D11EB-29D8-428C-BFC8-D5FCE120C294}" destId="{95C3A7FE-7308-4BC1-AFD7-B3F20C21B639}" srcOrd="0" destOrd="0" parTransId="{0C628C90-F1A3-4E79-BC07-620A4D2777F5}" sibTransId="{21BFBEE8-DA2E-4B42-9633-5B7DCA7244AF}"/>
    <dgm:cxn modelId="{80144C7A-4668-459A-B0AE-100AD4775255}" srcId="{7E1DCE1C-A674-4456-8B5C-CB9B56286A83}" destId="{3495B206-2BDA-4FAA-891A-CB24EE400338}" srcOrd="0" destOrd="0" parTransId="{9BEF109F-E5A9-4F41-8480-8FF08095E974}" sibTransId="{AAE078B2-9B54-4F6A-AA20-AE58C3D1F3C8}"/>
    <dgm:cxn modelId="{14486E93-87BB-432B-B120-09F05765ADED}" type="presOf" srcId="{56385A6A-B420-47B1-80E4-46593A5AD90C}" destId="{B67C4F85-4494-4F3F-B96E-4BC6570A9CDE}" srcOrd="0" destOrd="0" presId="urn:microsoft.com/office/officeart/2005/8/layout/chevron2"/>
    <dgm:cxn modelId="{A0765298-10FC-46BA-A475-2F24BDC92D64}" srcId="{3495B206-2BDA-4FAA-891A-CB24EE400338}" destId="{C6FD5912-EEB7-4DA0-8104-8578652A0DC5}" srcOrd="2" destOrd="0" parTransId="{2B2C7009-78D3-4612-B1C9-00F99C3FDE4C}" sibTransId="{717302CF-F56A-4A7C-A700-6D977F854EBA}"/>
    <dgm:cxn modelId="{A3AA689B-025E-42D0-A231-6F54605C4C8D}" type="presOf" srcId="{C6FD5912-EEB7-4DA0-8104-8578652A0DC5}" destId="{59BA1953-F5B4-4C44-A590-2B63614371EB}" srcOrd="0" destOrd="3" presId="urn:microsoft.com/office/officeart/2005/8/layout/chevron2"/>
    <dgm:cxn modelId="{0B315AA0-0619-4179-915B-455BEA73AB74}" srcId="{3495B206-2BDA-4FAA-891A-CB24EE400338}" destId="{DE3969F3-EEBD-4053-A1F2-0F54A1E33FCB}" srcOrd="0" destOrd="0" parTransId="{A29EECF0-1DE7-41AC-9B07-2CB8CB9E48E9}" sibTransId="{8CC42B55-EC49-4471-8EED-69DA32CA2C8D}"/>
    <dgm:cxn modelId="{D5252FA3-E7C4-4CA6-AF3B-F52187B70B4F}" type="presOf" srcId="{7E1DCE1C-A674-4456-8B5C-CB9B56286A83}" destId="{2C965BD5-0E5D-4297-A1D8-5875ABD83A03}" srcOrd="0" destOrd="0" presId="urn:microsoft.com/office/officeart/2005/8/layout/chevron2"/>
    <dgm:cxn modelId="{747C20B4-88F7-4E81-BA54-E6CB7F0B0214}" srcId="{205D11EB-29D8-428C-BFC8-D5FCE120C294}" destId="{0FEFC8B0-888E-4390-8EB4-15B7F628BF0F}" srcOrd="1" destOrd="0" parTransId="{EB0E1B3B-C370-410C-8CD6-4EC637924D66}" sibTransId="{96CDE144-BA1C-48D0-B7B3-5F0417F0F673}"/>
    <dgm:cxn modelId="{F20381B6-AAD6-48C4-972E-1B6D5D434948}" type="presOf" srcId="{95C3A7FE-7308-4BC1-AFD7-B3F20C21B639}" destId="{341B6B9B-0C59-4292-91ED-E2A8CFEDB72C}" srcOrd="0" destOrd="0" presId="urn:microsoft.com/office/officeart/2005/8/layout/chevron2"/>
    <dgm:cxn modelId="{B24403C0-D077-4C1A-8755-E72B7351D3C7}" srcId="{56385A6A-B420-47B1-80E4-46593A5AD90C}" destId="{7E1DCE1C-A674-4456-8B5C-CB9B56286A83}" srcOrd="0" destOrd="0" parTransId="{C080A2AB-17C7-41CB-9684-A7642FD6F9EA}" sibTransId="{3D487FBD-6995-4BCA-AD28-F47F16D3E29D}"/>
    <dgm:cxn modelId="{7CC55CE3-01B7-44FA-90CA-C245DEFE933B}" srcId="{3495B206-2BDA-4FAA-891A-CB24EE400338}" destId="{52CB26F2-BB7C-4803-BC92-E30F774A3742}" srcOrd="1" destOrd="0" parTransId="{E5213D7A-41A1-4A55-B64D-C59B97D11D7B}" sibTransId="{E0BA53AB-B08B-4BA6-BCC3-8CBEB8B01D75}"/>
    <dgm:cxn modelId="{3AC426E5-2BB9-4A68-A1D6-B26030FECA59}" srcId="{95C3A7FE-7308-4BC1-AFD7-B3F20C21B639}" destId="{EDF5011D-840C-4B49-A6AE-1BA60498B38F}" srcOrd="0" destOrd="0" parTransId="{3E8C42CE-93C5-4DDE-87D2-63B49AE028B3}" sibTransId="{C81A99D4-F860-4AA5-AFD5-CFAC90F928C5}"/>
    <dgm:cxn modelId="{F390C9E8-F01B-40CB-8A82-6B994A8AF819}" type="presOf" srcId="{205D11EB-29D8-428C-BFC8-D5FCE120C294}" destId="{1C6A1552-8AC3-4F7A-8BE8-4D6D33A43C0F}" srcOrd="0" destOrd="0" presId="urn:microsoft.com/office/officeart/2005/8/layout/chevron2"/>
    <dgm:cxn modelId="{CB3BEF74-0C03-4B95-AADF-BFA2BA10F7C8}" type="presParOf" srcId="{B67C4F85-4494-4F3F-B96E-4BC6570A9CDE}" destId="{A8963C09-0473-4E78-BCF0-E4FFA0CB8F13}" srcOrd="0" destOrd="0" presId="urn:microsoft.com/office/officeart/2005/8/layout/chevron2"/>
    <dgm:cxn modelId="{A1AAF67C-229C-4BAD-92A7-F71F2959C52B}" type="presParOf" srcId="{A8963C09-0473-4E78-BCF0-E4FFA0CB8F13}" destId="{2C965BD5-0E5D-4297-A1D8-5875ABD83A03}" srcOrd="0" destOrd="0" presId="urn:microsoft.com/office/officeart/2005/8/layout/chevron2"/>
    <dgm:cxn modelId="{E8EAFAAB-6B4A-4505-9699-96D0E8B25056}" type="presParOf" srcId="{A8963C09-0473-4E78-BCF0-E4FFA0CB8F13}" destId="{59BA1953-F5B4-4C44-A590-2B63614371EB}" srcOrd="1" destOrd="0" presId="urn:microsoft.com/office/officeart/2005/8/layout/chevron2"/>
    <dgm:cxn modelId="{9B9B50E4-9F57-4F02-8FC9-E2E6762DCE9F}" type="presParOf" srcId="{B67C4F85-4494-4F3F-B96E-4BC6570A9CDE}" destId="{1FD7EF28-456F-4BE9-B7D7-751CF435352D}" srcOrd="1" destOrd="0" presId="urn:microsoft.com/office/officeart/2005/8/layout/chevron2"/>
    <dgm:cxn modelId="{A8794901-6ADC-4DF2-9849-8B3102A32541}" type="presParOf" srcId="{B67C4F85-4494-4F3F-B96E-4BC6570A9CDE}" destId="{00BCE95A-3C1D-4141-A30A-F97934935897}" srcOrd="2" destOrd="0" presId="urn:microsoft.com/office/officeart/2005/8/layout/chevron2"/>
    <dgm:cxn modelId="{FC97407A-93E0-451F-BE8B-D2455F349A78}" type="presParOf" srcId="{00BCE95A-3C1D-4141-A30A-F97934935897}" destId="{1C6A1552-8AC3-4F7A-8BE8-4D6D33A43C0F}" srcOrd="0" destOrd="0" presId="urn:microsoft.com/office/officeart/2005/8/layout/chevron2"/>
    <dgm:cxn modelId="{86C4862F-EEE4-4DC5-BF76-2E465ADC379C}" type="presParOf" srcId="{00BCE95A-3C1D-4141-A30A-F97934935897}" destId="{341B6B9B-0C59-4292-91ED-E2A8CFEDB72C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56385A6A-B420-47B1-80E4-46593A5AD90C}" type="doc">
      <dgm:prSet loTypeId="urn:microsoft.com/office/officeart/2005/8/layout/chevron2" loCatId="process" qsTypeId="urn:microsoft.com/office/officeart/2005/8/quickstyle/simple4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7E1DCE1C-A674-4456-8B5C-CB9B56286A83}">
      <dgm:prSet custT="1"/>
      <dgm:spPr/>
      <dgm:t>
        <a:bodyPr/>
        <a:lstStyle/>
        <a:p>
          <a:pPr>
            <a:lnSpc>
              <a:spcPct val="90000"/>
            </a:lnSpc>
          </a:pPr>
          <a:endParaRPr lang="en-US" sz="1600" b="1" dirty="0"/>
        </a:p>
        <a:p>
          <a:pPr>
            <a:lnSpc>
              <a:spcPts val="1200"/>
            </a:lnSpc>
          </a:pPr>
          <a:r>
            <a:rPr lang="en-US" sz="1600" b="1" dirty="0"/>
            <a:t>Fund </a:t>
          </a:r>
        </a:p>
        <a:p>
          <a:pPr>
            <a:lnSpc>
              <a:spcPts val="1200"/>
            </a:lnSpc>
          </a:pPr>
          <a:r>
            <a:rPr lang="en-US" sz="1600" b="1" dirty="0"/>
            <a:t>Balance</a:t>
          </a:r>
        </a:p>
      </dgm:t>
    </dgm:pt>
    <dgm:pt modelId="{C080A2AB-17C7-41CB-9684-A7642FD6F9EA}" type="parTrans" cxnId="{B24403C0-D077-4C1A-8755-E72B7351D3C7}">
      <dgm:prSet/>
      <dgm:spPr/>
      <dgm:t>
        <a:bodyPr/>
        <a:lstStyle/>
        <a:p>
          <a:endParaRPr lang="en-US"/>
        </a:p>
      </dgm:t>
    </dgm:pt>
    <dgm:pt modelId="{3D487FBD-6995-4BCA-AD28-F47F16D3E29D}" type="sibTrans" cxnId="{B24403C0-D077-4C1A-8755-E72B7351D3C7}">
      <dgm:prSet/>
      <dgm:spPr/>
      <dgm:t>
        <a:bodyPr/>
        <a:lstStyle/>
        <a:p>
          <a:endParaRPr lang="en-US"/>
        </a:p>
      </dgm:t>
    </dgm:pt>
    <dgm:pt modelId="{3495B206-2BDA-4FAA-891A-CB24EE400338}">
      <dgm:prSet custT="1"/>
      <dgm:spPr/>
      <dgm:t>
        <a:bodyPr/>
        <a:lstStyle/>
        <a:p>
          <a:pPr>
            <a:buFont typeface="Wingdings" panose="05000000000000000000" pitchFamily="2" charset="2"/>
            <a:buNone/>
          </a:pPr>
          <a:endParaRPr lang="en-US" sz="1800" b="1" dirty="0"/>
        </a:p>
      </dgm:t>
    </dgm:pt>
    <dgm:pt modelId="{9BEF109F-E5A9-4F41-8480-8FF08095E974}" type="parTrans" cxnId="{80144C7A-4668-459A-B0AE-100AD4775255}">
      <dgm:prSet/>
      <dgm:spPr/>
      <dgm:t>
        <a:bodyPr/>
        <a:lstStyle/>
        <a:p>
          <a:endParaRPr lang="en-US"/>
        </a:p>
      </dgm:t>
    </dgm:pt>
    <dgm:pt modelId="{AAE078B2-9B54-4F6A-AA20-AE58C3D1F3C8}" type="sibTrans" cxnId="{80144C7A-4668-459A-B0AE-100AD4775255}">
      <dgm:prSet/>
      <dgm:spPr/>
      <dgm:t>
        <a:bodyPr/>
        <a:lstStyle/>
        <a:p>
          <a:endParaRPr lang="en-US"/>
        </a:p>
      </dgm:t>
    </dgm:pt>
    <dgm:pt modelId="{52CB26F2-BB7C-4803-BC92-E30F774A3742}">
      <dgm:prSet custT="1"/>
      <dgm:spPr/>
      <dgm:t>
        <a:bodyPr/>
        <a:lstStyle/>
        <a:p>
          <a:pPr>
            <a:buFont typeface="Wingdings" panose="05000000000000000000" pitchFamily="2" charset="2"/>
            <a:buChar char="§"/>
          </a:pPr>
          <a:r>
            <a:rPr lang="en-US" sz="1600" dirty="0"/>
            <a:t>The College must maintain a fund balance to stay financially viable</a:t>
          </a:r>
        </a:p>
      </dgm:t>
    </dgm:pt>
    <dgm:pt modelId="{E5213D7A-41A1-4A55-B64D-C59B97D11D7B}" type="parTrans" cxnId="{7CC55CE3-01B7-44FA-90CA-C245DEFE933B}">
      <dgm:prSet/>
      <dgm:spPr/>
      <dgm:t>
        <a:bodyPr/>
        <a:lstStyle/>
        <a:p>
          <a:endParaRPr lang="en-US"/>
        </a:p>
      </dgm:t>
    </dgm:pt>
    <dgm:pt modelId="{E0BA53AB-B08B-4BA6-BCC3-8CBEB8B01D75}" type="sibTrans" cxnId="{7CC55CE3-01B7-44FA-90CA-C245DEFE933B}">
      <dgm:prSet/>
      <dgm:spPr/>
      <dgm:t>
        <a:bodyPr/>
        <a:lstStyle/>
        <a:p>
          <a:endParaRPr lang="en-US"/>
        </a:p>
      </dgm:t>
    </dgm:pt>
    <dgm:pt modelId="{95C3A7FE-7308-4BC1-AFD7-B3F20C21B639}">
      <dgm:prSet custT="1"/>
      <dgm:spPr/>
      <dgm:t>
        <a:bodyPr/>
        <a:lstStyle/>
        <a:p>
          <a:pPr marL="228600" indent="-228600">
            <a:buNone/>
          </a:pPr>
          <a:r>
            <a:rPr lang="en-US" sz="1600" b="1" dirty="0"/>
            <a:t>Ensure 100% of Goals Are on Target for Completion  </a:t>
          </a:r>
        </a:p>
      </dgm:t>
    </dgm:pt>
    <dgm:pt modelId="{21BFBEE8-DA2E-4B42-9633-5B7DCA7244AF}" type="sibTrans" cxnId="{083AA671-2BCB-4B72-9556-AB5581507F2E}">
      <dgm:prSet/>
      <dgm:spPr/>
      <dgm:t>
        <a:bodyPr/>
        <a:lstStyle/>
        <a:p>
          <a:endParaRPr lang="en-US"/>
        </a:p>
      </dgm:t>
    </dgm:pt>
    <dgm:pt modelId="{0C628C90-F1A3-4E79-BC07-620A4D2777F5}" type="parTrans" cxnId="{083AA671-2BCB-4B72-9556-AB5581507F2E}">
      <dgm:prSet/>
      <dgm:spPr/>
      <dgm:t>
        <a:bodyPr/>
        <a:lstStyle/>
        <a:p>
          <a:endParaRPr lang="en-US"/>
        </a:p>
      </dgm:t>
    </dgm:pt>
    <dgm:pt modelId="{EDF5011D-840C-4B49-A6AE-1BA60498B38F}">
      <dgm:prSet custT="1"/>
      <dgm:spPr/>
      <dgm:t>
        <a:bodyPr/>
        <a:lstStyle/>
        <a:p>
          <a:pPr marL="457200" indent="-228600">
            <a:buFont typeface="Wingdings" panose="05000000000000000000" pitchFamily="2" charset="2"/>
            <a:buChar char="§"/>
          </a:pPr>
          <a:r>
            <a:rPr lang="en-US" sz="1600" dirty="0"/>
            <a:t>Goal: Mission and Education Master Plan (EMP)</a:t>
          </a:r>
          <a:endParaRPr lang="en-US" sz="1600" b="1" dirty="0"/>
        </a:p>
      </dgm:t>
    </dgm:pt>
    <dgm:pt modelId="{C81A99D4-F860-4AA5-AFD5-CFAC90F928C5}" type="sibTrans" cxnId="{3AC426E5-2BB9-4A68-A1D6-B26030FECA59}">
      <dgm:prSet/>
      <dgm:spPr/>
      <dgm:t>
        <a:bodyPr/>
        <a:lstStyle/>
        <a:p>
          <a:endParaRPr lang="en-US"/>
        </a:p>
      </dgm:t>
    </dgm:pt>
    <dgm:pt modelId="{3E8C42CE-93C5-4DDE-87D2-63B49AE028B3}" type="parTrans" cxnId="{3AC426E5-2BB9-4A68-A1D6-B26030FECA59}">
      <dgm:prSet/>
      <dgm:spPr/>
      <dgm:t>
        <a:bodyPr/>
        <a:lstStyle/>
        <a:p>
          <a:endParaRPr lang="en-US"/>
        </a:p>
      </dgm:t>
    </dgm:pt>
    <dgm:pt modelId="{0FEFC8B0-888E-4390-8EB4-15B7F628BF0F}">
      <dgm:prSet custT="1"/>
      <dgm:spPr/>
      <dgm:t>
        <a:bodyPr/>
        <a:lstStyle/>
        <a:p>
          <a:pPr marL="457200" indent="-228600">
            <a:buFont typeface="Wingdings" panose="05000000000000000000" pitchFamily="2" charset="2"/>
            <a:buChar char="§"/>
          </a:pPr>
          <a:r>
            <a:rPr lang="en-US" sz="1600" b="0" dirty="0"/>
            <a:t>Technology enables us to be more efficient and provide faculty teaching tools and support student learning</a:t>
          </a:r>
        </a:p>
      </dgm:t>
    </dgm:pt>
    <dgm:pt modelId="{96CDE144-BA1C-48D0-B7B3-5F0417F0F673}" type="sibTrans" cxnId="{747C20B4-88F7-4E81-BA54-E6CB7F0B0214}">
      <dgm:prSet/>
      <dgm:spPr/>
      <dgm:t>
        <a:bodyPr/>
        <a:lstStyle/>
        <a:p>
          <a:endParaRPr lang="en-US"/>
        </a:p>
      </dgm:t>
    </dgm:pt>
    <dgm:pt modelId="{EB0E1B3B-C370-410C-8CD6-4EC637924D66}" type="parTrans" cxnId="{747C20B4-88F7-4E81-BA54-E6CB7F0B0214}">
      <dgm:prSet/>
      <dgm:spPr/>
      <dgm:t>
        <a:bodyPr/>
        <a:lstStyle/>
        <a:p>
          <a:endParaRPr lang="en-US"/>
        </a:p>
      </dgm:t>
    </dgm:pt>
    <dgm:pt modelId="{205D11EB-29D8-428C-BFC8-D5FCE120C294}">
      <dgm:prSet custT="1"/>
      <dgm:spPr/>
      <dgm:t>
        <a:bodyPr/>
        <a:lstStyle/>
        <a:p>
          <a:pPr marL="0"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b="1" kern="1200" dirty="0"/>
        </a:p>
        <a:p>
          <a:pPr marL="0" lvl="0" algn="ctr" defTabSz="711200">
            <a:lnSpc>
              <a:spcPts val="15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>
              <a:solidFill>
                <a:prstClr val="white"/>
              </a:solidFill>
              <a:latin typeface="Aptos" panose="02110004020202020204"/>
              <a:ea typeface="+mn-ea"/>
              <a:cs typeface="+mn-cs"/>
            </a:rPr>
            <a:t>Technology Plan</a:t>
          </a:r>
        </a:p>
      </dgm:t>
    </dgm:pt>
    <dgm:pt modelId="{D825B103-E457-4D73-8DAE-ABC7A0E39B8A}" type="sibTrans" cxnId="{2C9FBC6C-6FD4-4512-9610-ABBE10B4B199}">
      <dgm:prSet/>
      <dgm:spPr/>
      <dgm:t>
        <a:bodyPr/>
        <a:lstStyle/>
        <a:p>
          <a:endParaRPr lang="en-US"/>
        </a:p>
      </dgm:t>
    </dgm:pt>
    <dgm:pt modelId="{BBC8010A-8E2F-4B49-802F-E73D11ED6A12}" type="parTrans" cxnId="{2C9FBC6C-6FD4-4512-9610-ABBE10B4B199}">
      <dgm:prSet/>
      <dgm:spPr/>
      <dgm:t>
        <a:bodyPr/>
        <a:lstStyle/>
        <a:p>
          <a:endParaRPr lang="en-US"/>
        </a:p>
      </dgm:t>
    </dgm:pt>
    <dgm:pt modelId="{DE3969F3-EEBD-4053-A1F2-0F54A1E33FCB}">
      <dgm:prSet custT="1"/>
      <dgm:spPr/>
      <dgm:t>
        <a:bodyPr/>
        <a:lstStyle/>
        <a:p>
          <a:pPr>
            <a:buFont typeface="Wingdings" panose="05000000000000000000" pitchFamily="2" charset="2"/>
            <a:buChar char="§"/>
          </a:pPr>
          <a:r>
            <a:rPr lang="en-US" sz="1600" dirty="0"/>
            <a:t>Goal: Accreditation and Education Master Plan (EMP)</a:t>
          </a:r>
        </a:p>
      </dgm:t>
    </dgm:pt>
    <dgm:pt modelId="{A29EECF0-1DE7-41AC-9B07-2CB8CB9E48E9}" type="parTrans" cxnId="{FA02D4DB-1C28-4E2A-A5AC-47CCCAC2A928}">
      <dgm:prSet/>
      <dgm:spPr/>
      <dgm:t>
        <a:bodyPr/>
        <a:lstStyle/>
        <a:p>
          <a:endParaRPr lang="en-US"/>
        </a:p>
      </dgm:t>
    </dgm:pt>
    <dgm:pt modelId="{8CC42B55-EC49-4471-8EED-69DA32CA2C8D}" type="sibTrans" cxnId="{FA02D4DB-1C28-4E2A-A5AC-47CCCAC2A928}">
      <dgm:prSet/>
      <dgm:spPr/>
      <dgm:t>
        <a:bodyPr/>
        <a:lstStyle/>
        <a:p>
          <a:endParaRPr lang="en-US"/>
        </a:p>
      </dgm:t>
    </dgm:pt>
    <dgm:pt modelId="{91EA1995-FBB2-4BBF-937E-A5CF8B93AEDD}">
      <dgm:prSet custT="1"/>
      <dgm:spPr/>
      <dgm:t>
        <a:bodyPr/>
        <a:lstStyle/>
        <a:p>
          <a:pPr>
            <a:buFont typeface="Wingdings" panose="05000000000000000000" pitchFamily="2" charset="2"/>
            <a:buChar char="§"/>
          </a:pPr>
          <a:endParaRPr lang="en-US" sz="1600" dirty="0"/>
        </a:p>
      </dgm:t>
    </dgm:pt>
    <dgm:pt modelId="{09319485-D3E6-405A-AE82-B7FEDE7CC2B5}" type="parTrans" cxnId="{95743689-3106-4272-9C06-33996C7C9C54}">
      <dgm:prSet/>
      <dgm:spPr/>
      <dgm:t>
        <a:bodyPr/>
        <a:lstStyle/>
        <a:p>
          <a:endParaRPr lang="en-US"/>
        </a:p>
      </dgm:t>
    </dgm:pt>
    <dgm:pt modelId="{BD840606-8531-4181-B569-B34C0BA71CB2}" type="sibTrans" cxnId="{95743689-3106-4272-9C06-33996C7C9C54}">
      <dgm:prSet/>
      <dgm:spPr/>
      <dgm:t>
        <a:bodyPr/>
        <a:lstStyle/>
        <a:p>
          <a:endParaRPr lang="en-US"/>
        </a:p>
      </dgm:t>
    </dgm:pt>
    <dgm:pt modelId="{EF80CB58-EBC5-47E9-9C44-BBAA3B77F7E9}">
      <dgm:prSet custT="1"/>
      <dgm:spPr/>
      <dgm:t>
        <a:bodyPr/>
        <a:lstStyle/>
        <a:p>
          <a:pPr>
            <a:buFont typeface="Wingdings" panose="05000000000000000000" pitchFamily="2" charset="2"/>
            <a:buNone/>
          </a:pPr>
          <a:r>
            <a:rPr lang="en-US" sz="1800" b="1" dirty="0"/>
            <a:t>Meet Annual Targets</a:t>
          </a:r>
        </a:p>
      </dgm:t>
    </dgm:pt>
    <dgm:pt modelId="{CBEF5AF2-877F-4ED8-8276-C6DC5D113A30}" type="parTrans" cxnId="{B344237D-850D-4DE9-9612-14076B2C2A7F}">
      <dgm:prSet/>
      <dgm:spPr/>
      <dgm:t>
        <a:bodyPr/>
        <a:lstStyle/>
        <a:p>
          <a:endParaRPr lang="en-US"/>
        </a:p>
      </dgm:t>
    </dgm:pt>
    <dgm:pt modelId="{84E83E62-0805-4FE9-AB60-FE68A92125E5}" type="sibTrans" cxnId="{B344237D-850D-4DE9-9612-14076B2C2A7F}">
      <dgm:prSet/>
      <dgm:spPr/>
      <dgm:t>
        <a:bodyPr/>
        <a:lstStyle/>
        <a:p>
          <a:endParaRPr lang="en-US"/>
        </a:p>
      </dgm:t>
    </dgm:pt>
    <dgm:pt modelId="{D6A8C3D1-5DD0-42E4-93C0-DC91846FC370}">
      <dgm:prSet custT="1"/>
      <dgm:spPr/>
      <dgm:t>
        <a:bodyPr/>
        <a:lstStyle/>
        <a:p>
          <a:pPr marL="457200" indent="-228600">
            <a:buFont typeface="Wingdings" panose="05000000000000000000" pitchFamily="2" charset="2"/>
            <a:buChar char="§"/>
          </a:pPr>
          <a:r>
            <a:rPr lang="en-US" sz="1600" b="0" dirty="0"/>
            <a:t>Improve cybersecurity </a:t>
          </a:r>
        </a:p>
      </dgm:t>
    </dgm:pt>
    <dgm:pt modelId="{C274AB0F-23FB-496D-B173-B1F06F328B7F}" type="parTrans" cxnId="{5ED28BF0-BDFF-4B2C-BD98-DF3FCD16F9EB}">
      <dgm:prSet/>
      <dgm:spPr/>
    </dgm:pt>
    <dgm:pt modelId="{672B6013-690A-45DB-AC5B-70D3261307EF}" type="sibTrans" cxnId="{5ED28BF0-BDFF-4B2C-BD98-DF3FCD16F9EB}">
      <dgm:prSet/>
      <dgm:spPr/>
    </dgm:pt>
    <dgm:pt modelId="{B67C4F85-4494-4F3F-B96E-4BC6570A9CDE}" type="pres">
      <dgm:prSet presAssocID="{56385A6A-B420-47B1-80E4-46593A5AD90C}" presName="linearFlow" presStyleCnt="0">
        <dgm:presLayoutVars>
          <dgm:dir/>
          <dgm:animLvl val="lvl"/>
          <dgm:resizeHandles val="exact"/>
        </dgm:presLayoutVars>
      </dgm:prSet>
      <dgm:spPr/>
    </dgm:pt>
    <dgm:pt modelId="{A8963C09-0473-4E78-BCF0-E4FFA0CB8F13}" type="pres">
      <dgm:prSet presAssocID="{7E1DCE1C-A674-4456-8B5C-CB9B56286A83}" presName="composite" presStyleCnt="0"/>
      <dgm:spPr/>
    </dgm:pt>
    <dgm:pt modelId="{2C965BD5-0E5D-4297-A1D8-5875ABD83A03}" type="pres">
      <dgm:prSet presAssocID="{7E1DCE1C-A674-4456-8B5C-CB9B56286A83}" presName="parentText" presStyleLbl="alignNode1" presStyleIdx="0" presStyleCnt="2">
        <dgm:presLayoutVars>
          <dgm:chMax val="1"/>
          <dgm:bulletEnabled val="1"/>
        </dgm:presLayoutVars>
      </dgm:prSet>
      <dgm:spPr/>
    </dgm:pt>
    <dgm:pt modelId="{59BA1953-F5B4-4C44-A590-2B63614371EB}" type="pres">
      <dgm:prSet presAssocID="{7E1DCE1C-A674-4456-8B5C-CB9B56286A83}" presName="descendantText" presStyleLbl="alignAcc1" presStyleIdx="0" presStyleCnt="2">
        <dgm:presLayoutVars>
          <dgm:bulletEnabled val="1"/>
        </dgm:presLayoutVars>
      </dgm:prSet>
      <dgm:spPr/>
    </dgm:pt>
    <dgm:pt modelId="{1FD7EF28-456F-4BE9-B7D7-751CF435352D}" type="pres">
      <dgm:prSet presAssocID="{3D487FBD-6995-4BCA-AD28-F47F16D3E29D}" presName="sp" presStyleCnt="0"/>
      <dgm:spPr/>
    </dgm:pt>
    <dgm:pt modelId="{00BCE95A-3C1D-4141-A30A-F97934935897}" type="pres">
      <dgm:prSet presAssocID="{205D11EB-29D8-428C-BFC8-D5FCE120C294}" presName="composite" presStyleCnt="0"/>
      <dgm:spPr/>
    </dgm:pt>
    <dgm:pt modelId="{1C6A1552-8AC3-4F7A-8BE8-4D6D33A43C0F}" type="pres">
      <dgm:prSet presAssocID="{205D11EB-29D8-428C-BFC8-D5FCE120C294}" presName="parentText" presStyleLbl="alignNode1" presStyleIdx="1" presStyleCnt="2">
        <dgm:presLayoutVars>
          <dgm:chMax val="1"/>
          <dgm:bulletEnabled val="1"/>
        </dgm:presLayoutVars>
      </dgm:prSet>
      <dgm:spPr/>
    </dgm:pt>
    <dgm:pt modelId="{341B6B9B-0C59-4292-91ED-E2A8CFEDB72C}" type="pres">
      <dgm:prSet presAssocID="{205D11EB-29D8-428C-BFC8-D5FCE120C294}" presName="descendantText" presStyleLbl="alignAcc1" presStyleIdx="1" presStyleCnt="2" custScaleY="123032" custLinFactNeighborX="0" custLinFactNeighborY="8157">
        <dgm:presLayoutVars>
          <dgm:bulletEnabled val="1"/>
        </dgm:presLayoutVars>
      </dgm:prSet>
      <dgm:spPr/>
    </dgm:pt>
  </dgm:ptLst>
  <dgm:cxnLst>
    <dgm:cxn modelId="{63F4820C-C735-4167-AF70-5625BF94F65D}" type="presOf" srcId="{0FEFC8B0-888E-4390-8EB4-15B7F628BF0F}" destId="{341B6B9B-0C59-4292-91ED-E2A8CFEDB72C}" srcOrd="0" destOrd="2" presId="urn:microsoft.com/office/officeart/2005/8/layout/chevron2"/>
    <dgm:cxn modelId="{D3EA0220-EB1F-4BE9-A8B5-225F3F5761D6}" type="presOf" srcId="{205D11EB-29D8-428C-BFC8-D5FCE120C294}" destId="{1C6A1552-8AC3-4F7A-8BE8-4D6D33A43C0F}" srcOrd="0" destOrd="0" presId="urn:microsoft.com/office/officeart/2005/8/layout/chevron2"/>
    <dgm:cxn modelId="{66DC9941-5DE3-40FC-985A-5B7635F3EE2D}" type="presOf" srcId="{95C3A7FE-7308-4BC1-AFD7-B3F20C21B639}" destId="{341B6B9B-0C59-4292-91ED-E2A8CFEDB72C}" srcOrd="0" destOrd="0" presId="urn:microsoft.com/office/officeart/2005/8/layout/chevron2"/>
    <dgm:cxn modelId="{0A0CE243-F5FC-4ED0-B4E6-EB3C18A0BE4D}" type="presOf" srcId="{EF80CB58-EBC5-47E9-9C44-BBAA3B77F7E9}" destId="{59BA1953-F5B4-4C44-A590-2B63614371EB}" srcOrd="0" destOrd="1" presId="urn:microsoft.com/office/officeart/2005/8/layout/chevron2"/>
    <dgm:cxn modelId="{2C9FBC6C-6FD4-4512-9610-ABBE10B4B199}" srcId="{56385A6A-B420-47B1-80E4-46593A5AD90C}" destId="{205D11EB-29D8-428C-BFC8-D5FCE120C294}" srcOrd="1" destOrd="0" parTransId="{BBC8010A-8E2F-4B49-802F-E73D11ED6A12}" sibTransId="{D825B103-E457-4D73-8DAE-ABC7A0E39B8A}"/>
    <dgm:cxn modelId="{083AA671-2BCB-4B72-9556-AB5581507F2E}" srcId="{205D11EB-29D8-428C-BFC8-D5FCE120C294}" destId="{95C3A7FE-7308-4BC1-AFD7-B3F20C21B639}" srcOrd="0" destOrd="0" parTransId="{0C628C90-F1A3-4E79-BC07-620A4D2777F5}" sibTransId="{21BFBEE8-DA2E-4B42-9633-5B7DCA7244AF}"/>
    <dgm:cxn modelId="{80144C7A-4668-459A-B0AE-100AD4775255}" srcId="{7E1DCE1C-A674-4456-8B5C-CB9B56286A83}" destId="{3495B206-2BDA-4FAA-891A-CB24EE400338}" srcOrd="0" destOrd="0" parTransId="{9BEF109F-E5A9-4F41-8480-8FF08095E974}" sibTransId="{AAE078B2-9B54-4F6A-AA20-AE58C3D1F3C8}"/>
    <dgm:cxn modelId="{9E95487B-3F43-4B76-B42F-D095F7E6E256}" type="presOf" srcId="{91EA1995-FBB2-4BBF-937E-A5CF8B93AEDD}" destId="{59BA1953-F5B4-4C44-A590-2B63614371EB}" srcOrd="0" destOrd="4" presId="urn:microsoft.com/office/officeart/2005/8/layout/chevron2"/>
    <dgm:cxn modelId="{B344237D-850D-4DE9-9612-14076B2C2A7F}" srcId="{7E1DCE1C-A674-4456-8B5C-CB9B56286A83}" destId="{EF80CB58-EBC5-47E9-9C44-BBAA3B77F7E9}" srcOrd="1" destOrd="0" parTransId="{CBEF5AF2-877F-4ED8-8276-C6DC5D113A30}" sibTransId="{84E83E62-0805-4FE9-AB60-FE68A92125E5}"/>
    <dgm:cxn modelId="{95743689-3106-4272-9C06-33996C7C9C54}" srcId="{7E1DCE1C-A674-4456-8B5C-CB9B56286A83}" destId="{91EA1995-FBB2-4BBF-937E-A5CF8B93AEDD}" srcOrd="2" destOrd="0" parTransId="{09319485-D3E6-405A-AE82-B7FEDE7CC2B5}" sibTransId="{BD840606-8531-4181-B569-B34C0BA71CB2}"/>
    <dgm:cxn modelId="{522D198C-B0F7-4436-9CE6-2B07A3C0999E}" type="presOf" srcId="{3495B206-2BDA-4FAA-891A-CB24EE400338}" destId="{59BA1953-F5B4-4C44-A590-2B63614371EB}" srcOrd="0" destOrd="0" presId="urn:microsoft.com/office/officeart/2005/8/layout/chevron2"/>
    <dgm:cxn modelId="{14486E93-87BB-432B-B120-09F05765ADED}" type="presOf" srcId="{56385A6A-B420-47B1-80E4-46593A5AD90C}" destId="{B67C4F85-4494-4F3F-B96E-4BC6570A9CDE}" srcOrd="0" destOrd="0" presId="urn:microsoft.com/office/officeart/2005/8/layout/chevron2"/>
    <dgm:cxn modelId="{26BC9595-E582-4381-969C-1A026E3DECCD}" type="presOf" srcId="{7E1DCE1C-A674-4456-8B5C-CB9B56286A83}" destId="{2C965BD5-0E5D-4297-A1D8-5875ABD83A03}" srcOrd="0" destOrd="0" presId="urn:microsoft.com/office/officeart/2005/8/layout/chevron2"/>
    <dgm:cxn modelId="{C1AA0A98-E392-4CA5-990F-1AC119C2027B}" type="presOf" srcId="{D6A8C3D1-5DD0-42E4-93C0-DC91846FC370}" destId="{341B6B9B-0C59-4292-91ED-E2A8CFEDB72C}" srcOrd="0" destOrd="3" presId="urn:microsoft.com/office/officeart/2005/8/layout/chevron2"/>
    <dgm:cxn modelId="{9687C49D-30B7-4DF9-AB56-E75AE4BDC454}" type="presOf" srcId="{DE3969F3-EEBD-4053-A1F2-0F54A1E33FCB}" destId="{59BA1953-F5B4-4C44-A590-2B63614371EB}" srcOrd="0" destOrd="2" presId="urn:microsoft.com/office/officeart/2005/8/layout/chevron2"/>
    <dgm:cxn modelId="{A03CC1AD-FBC0-46A2-9656-29C225E4C0FE}" type="presOf" srcId="{52CB26F2-BB7C-4803-BC92-E30F774A3742}" destId="{59BA1953-F5B4-4C44-A590-2B63614371EB}" srcOrd="0" destOrd="3" presId="urn:microsoft.com/office/officeart/2005/8/layout/chevron2"/>
    <dgm:cxn modelId="{747C20B4-88F7-4E81-BA54-E6CB7F0B0214}" srcId="{205D11EB-29D8-428C-BFC8-D5FCE120C294}" destId="{0FEFC8B0-888E-4390-8EB4-15B7F628BF0F}" srcOrd="1" destOrd="0" parTransId="{EB0E1B3B-C370-410C-8CD6-4EC637924D66}" sibTransId="{96CDE144-BA1C-48D0-B7B3-5F0417F0F673}"/>
    <dgm:cxn modelId="{B24403C0-D077-4C1A-8755-E72B7351D3C7}" srcId="{56385A6A-B420-47B1-80E4-46593A5AD90C}" destId="{7E1DCE1C-A674-4456-8B5C-CB9B56286A83}" srcOrd="0" destOrd="0" parTransId="{C080A2AB-17C7-41CB-9684-A7642FD6F9EA}" sibTransId="{3D487FBD-6995-4BCA-AD28-F47F16D3E29D}"/>
    <dgm:cxn modelId="{FA02D4DB-1C28-4E2A-A5AC-47CCCAC2A928}" srcId="{EF80CB58-EBC5-47E9-9C44-BBAA3B77F7E9}" destId="{DE3969F3-EEBD-4053-A1F2-0F54A1E33FCB}" srcOrd="0" destOrd="0" parTransId="{A29EECF0-1DE7-41AC-9B07-2CB8CB9E48E9}" sibTransId="{8CC42B55-EC49-4471-8EED-69DA32CA2C8D}"/>
    <dgm:cxn modelId="{CE617DDD-3D9D-4601-9777-03F590EDFA35}" type="presOf" srcId="{EDF5011D-840C-4B49-A6AE-1BA60498B38F}" destId="{341B6B9B-0C59-4292-91ED-E2A8CFEDB72C}" srcOrd="0" destOrd="1" presId="urn:microsoft.com/office/officeart/2005/8/layout/chevron2"/>
    <dgm:cxn modelId="{7CC55CE3-01B7-44FA-90CA-C245DEFE933B}" srcId="{EF80CB58-EBC5-47E9-9C44-BBAA3B77F7E9}" destId="{52CB26F2-BB7C-4803-BC92-E30F774A3742}" srcOrd="1" destOrd="0" parTransId="{E5213D7A-41A1-4A55-B64D-C59B97D11D7B}" sibTransId="{E0BA53AB-B08B-4BA6-BCC3-8CBEB8B01D75}"/>
    <dgm:cxn modelId="{3AC426E5-2BB9-4A68-A1D6-B26030FECA59}" srcId="{95C3A7FE-7308-4BC1-AFD7-B3F20C21B639}" destId="{EDF5011D-840C-4B49-A6AE-1BA60498B38F}" srcOrd="0" destOrd="0" parTransId="{3E8C42CE-93C5-4DDE-87D2-63B49AE028B3}" sibTransId="{C81A99D4-F860-4AA5-AFD5-CFAC90F928C5}"/>
    <dgm:cxn modelId="{5ED28BF0-BDFF-4B2C-BD98-DF3FCD16F9EB}" srcId="{205D11EB-29D8-428C-BFC8-D5FCE120C294}" destId="{D6A8C3D1-5DD0-42E4-93C0-DC91846FC370}" srcOrd="2" destOrd="0" parTransId="{C274AB0F-23FB-496D-B173-B1F06F328B7F}" sibTransId="{672B6013-690A-45DB-AC5B-70D3261307EF}"/>
    <dgm:cxn modelId="{566296AA-5A17-41BC-9AA4-BFFA8E749103}" type="presParOf" srcId="{B67C4F85-4494-4F3F-B96E-4BC6570A9CDE}" destId="{A8963C09-0473-4E78-BCF0-E4FFA0CB8F13}" srcOrd="0" destOrd="0" presId="urn:microsoft.com/office/officeart/2005/8/layout/chevron2"/>
    <dgm:cxn modelId="{F2652F8B-0CD9-43C3-850D-EBC64569DB16}" type="presParOf" srcId="{A8963C09-0473-4E78-BCF0-E4FFA0CB8F13}" destId="{2C965BD5-0E5D-4297-A1D8-5875ABD83A03}" srcOrd="0" destOrd="0" presId="urn:microsoft.com/office/officeart/2005/8/layout/chevron2"/>
    <dgm:cxn modelId="{A11CAEF8-2154-4DFB-9D3D-104370AD8005}" type="presParOf" srcId="{A8963C09-0473-4E78-BCF0-E4FFA0CB8F13}" destId="{59BA1953-F5B4-4C44-A590-2B63614371EB}" srcOrd="1" destOrd="0" presId="urn:microsoft.com/office/officeart/2005/8/layout/chevron2"/>
    <dgm:cxn modelId="{CAA6A2DB-14E1-4110-BC27-BBC8950B07B7}" type="presParOf" srcId="{B67C4F85-4494-4F3F-B96E-4BC6570A9CDE}" destId="{1FD7EF28-456F-4BE9-B7D7-751CF435352D}" srcOrd="1" destOrd="0" presId="urn:microsoft.com/office/officeart/2005/8/layout/chevron2"/>
    <dgm:cxn modelId="{9279A95C-1E4B-41BE-9EBC-F78414691A10}" type="presParOf" srcId="{B67C4F85-4494-4F3F-B96E-4BC6570A9CDE}" destId="{00BCE95A-3C1D-4141-A30A-F97934935897}" srcOrd="2" destOrd="0" presId="urn:microsoft.com/office/officeart/2005/8/layout/chevron2"/>
    <dgm:cxn modelId="{00C60128-82A1-4AF2-B2C2-614582A95B58}" type="presParOf" srcId="{00BCE95A-3C1D-4141-A30A-F97934935897}" destId="{1C6A1552-8AC3-4F7A-8BE8-4D6D33A43C0F}" srcOrd="0" destOrd="0" presId="urn:microsoft.com/office/officeart/2005/8/layout/chevron2"/>
    <dgm:cxn modelId="{0227AD76-E68A-48ED-B894-99A8A03FEC25}" type="presParOf" srcId="{00BCE95A-3C1D-4141-A30A-F97934935897}" destId="{341B6B9B-0C59-4292-91ED-E2A8CFEDB72C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6385A6A-B420-47B1-80E4-46593A5AD90C}" type="doc">
      <dgm:prSet loTypeId="urn:microsoft.com/office/officeart/2005/8/layout/chevron2" loCatId="process" qsTypeId="urn:microsoft.com/office/officeart/2005/8/quickstyle/simple4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7E1DCE1C-A674-4456-8B5C-CB9B56286A83}">
      <dgm:prSet/>
      <dgm:spPr/>
      <dgm:t>
        <a:bodyPr/>
        <a:lstStyle/>
        <a:p>
          <a:r>
            <a:rPr lang="en-US" dirty="0"/>
            <a:t>Lagging Indicators</a:t>
          </a:r>
        </a:p>
      </dgm:t>
    </dgm:pt>
    <dgm:pt modelId="{C080A2AB-17C7-41CB-9684-A7642FD6F9EA}" type="parTrans" cxnId="{B24403C0-D077-4C1A-8755-E72B7351D3C7}">
      <dgm:prSet/>
      <dgm:spPr/>
      <dgm:t>
        <a:bodyPr/>
        <a:lstStyle/>
        <a:p>
          <a:endParaRPr lang="en-US"/>
        </a:p>
      </dgm:t>
    </dgm:pt>
    <dgm:pt modelId="{3D487FBD-6995-4BCA-AD28-F47F16D3E29D}" type="sibTrans" cxnId="{B24403C0-D077-4C1A-8755-E72B7351D3C7}">
      <dgm:prSet/>
      <dgm:spPr/>
      <dgm:t>
        <a:bodyPr/>
        <a:lstStyle/>
        <a:p>
          <a:endParaRPr lang="en-US"/>
        </a:p>
      </dgm:t>
    </dgm:pt>
    <dgm:pt modelId="{3495B206-2BDA-4FAA-891A-CB24EE400338}">
      <dgm:prSet/>
      <dgm:spPr/>
      <dgm:t>
        <a:bodyPr/>
        <a:lstStyle/>
        <a:p>
          <a:pPr>
            <a:buFont typeface="Wingdings" panose="05000000000000000000" pitchFamily="2" charset="2"/>
            <a:buNone/>
          </a:pPr>
          <a:r>
            <a:rPr lang="en-US" sz="2600" b="1" dirty="0"/>
            <a:t>Six Indicators</a:t>
          </a:r>
        </a:p>
      </dgm:t>
    </dgm:pt>
    <dgm:pt modelId="{9BEF109F-E5A9-4F41-8480-8FF08095E974}" type="parTrans" cxnId="{80144C7A-4668-459A-B0AE-100AD4775255}">
      <dgm:prSet/>
      <dgm:spPr/>
      <dgm:t>
        <a:bodyPr/>
        <a:lstStyle/>
        <a:p>
          <a:endParaRPr lang="en-US"/>
        </a:p>
      </dgm:t>
    </dgm:pt>
    <dgm:pt modelId="{AAE078B2-9B54-4F6A-AA20-AE58C3D1F3C8}" type="sibTrans" cxnId="{80144C7A-4668-459A-B0AE-100AD4775255}">
      <dgm:prSet/>
      <dgm:spPr/>
      <dgm:t>
        <a:bodyPr/>
        <a:lstStyle/>
        <a:p>
          <a:endParaRPr lang="en-US"/>
        </a:p>
      </dgm:t>
    </dgm:pt>
    <dgm:pt modelId="{205D11EB-29D8-428C-BFC8-D5FCE120C294}">
      <dgm:prSet/>
      <dgm:spPr/>
      <dgm:t>
        <a:bodyPr/>
        <a:lstStyle/>
        <a:p>
          <a:r>
            <a:rPr lang="en-US" dirty="0"/>
            <a:t>Leading Indicators</a:t>
          </a:r>
        </a:p>
      </dgm:t>
    </dgm:pt>
    <dgm:pt modelId="{BBC8010A-8E2F-4B49-802F-E73D11ED6A12}" type="parTrans" cxnId="{2C9FBC6C-6FD4-4512-9610-ABBE10B4B199}">
      <dgm:prSet/>
      <dgm:spPr/>
      <dgm:t>
        <a:bodyPr/>
        <a:lstStyle/>
        <a:p>
          <a:endParaRPr lang="en-US"/>
        </a:p>
      </dgm:t>
    </dgm:pt>
    <dgm:pt modelId="{D825B103-E457-4D73-8DAE-ABC7A0E39B8A}" type="sibTrans" cxnId="{2C9FBC6C-6FD4-4512-9610-ABBE10B4B199}">
      <dgm:prSet/>
      <dgm:spPr/>
      <dgm:t>
        <a:bodyPr/>
        <a:lstStyle/>
        <a:p>
          <a:endParaRPr lang="en-US"/>
        </a:p>
      </dgm:t>
    </dgm:pt>
    <dgm:pt modelId="{95C3A7FE-7308-4BC1-AFD7-B3F20C21B639}">
      <dgm:prSet/>
      <dgm:spPr/>
      <dgm:t>
        <a:bodyPr/>
        <a:lstStyle/>
        <a:p>
          <a:pPr>
            <a:buNone/>
          </a:pPr>
          <a:r>
            <a:rPr lang="en-US" b="1" dirty="0"/>
            <a:t>16 Indicators, including:</a:t>
          </a:r>
        </a:p>
      </dgm:t>
    </dgm:pt>
    <dgm:pt modelId="{0C628C90-F1A3-4E79-BC07-620A4D2777F5}" type="parTrans" cxnId="{083AA671-2BCB-4B72-9556-AB5581507F2E}">
      <dgm:prSet/>
      <dgm:spPr/>
      <dgm:t>
        <a:bodyPr/>
        <a:lstStyle/>
        <a:p>
          <a:endParaRPr lang="en-US"/>
        </a:p>
      </dgm:t>
    </dgm:pt>
    <dgm:pt modelId="{21BFBEE8-DA2E-4B42-9633-5B7DCA7244AF}" type="sibTrans" cxnId="{083AA671-2BCB-4B72-9556-AB5581507F2E}">
      <dgm:prSet/>
      <dgm:spPr/>
      <dgm:t>
        <a:bodyPr/>
        <a:lstStyle/>
        <a:p>
          <a:endParaRPr lang="en-US"/>
        </a:p>
      </dgm:t>
    </dgm:pt>
    <dgm:pt modelId="{DE3969F3-EEBD-4053-A1F2-0F54A1E33FCB}">
      <dgm:prSet custT="1"/>
      <dgm:spPr/>
      <dgm:t>
        <a:bodyPr/>
        <a:lstStyle/>
        <a:p>
          <a:pPr>
            <a:buFont typeface="Wingdings" panose="05000000000000000000" pitchFamily="2" charset="2"/>
            <a:buChar char="q"/>
          </a:pPr>
          <a:r>
            <a:rPr lang="en-US" sz="2400" dirty="0"/>
            <a:t>degree/certificate completion; Transfers, </a:t>
          </a:r>
        </a:p>
      </dgm:t>
    </dgm:pt>
    <dgm:pt modelId="{A29EECF0-1DE7-41AC-9B07-2CB8CB9E48E9}" type="parTrans" cxnId="{0B315AA0-0619-4179-915B-455BEA73AB74}">
      <dgm:prSet/>
      <dgm:spPr/>
      <dgm:t>
        <a:bodyPr/>
        <a:lstStyle/>
        <a:p>
          <a:endParaRPr lang="en-US"/>
        </a:p>
      </dgm:t>
    </dgm:pt>
    <dgm:pt modelId="{8CC42B55-EC49-4471-8EED-69DA32CA2C8D}" type="sibTrans" cxnId="{0B315AA0-0619-4179-915B-455BEA73AB74}">
      <dgm:prSet/>
      <dgm:spPr/>
      <dgm:t>
        <a:bodyPr/>
        <a:lstStyle/>
        <a:p>
          <a:endParaRPr lang="en-US"/>
        </a:p>
      </dgm:t>
    </dgm:pt>
    <dgm:pt modelId="{1396BE5E-C58D-48F3-9DB4-F6EEC58B6447}">
      <dgm:prSet custT="1"/>
      <dgm:spPr/>
      <dgm:t>
        <a:bodyPr/>
        <a:lstStyle/>
        <a:p>
          <a:pPr>
            <a:buFont typeface="Wingdings" panose="05000000000000000000" pitchFamily="2" charset="2"/>
            <a:buChar char="q"/>
          </a:pPr>
          <a:r>
            <a:rPr lang="en-US" sz="2400" dirty="0"/>
            <a:t>Job placement; SLO proficiency; Units to completion</a:t>
          </a:r>
        </a:p>
      </dgm:t>
    </dgm:pt>
    <dgm:pt modelId="{DEBEAFB0-2158-4F9B-B3B4-F3BF65CCCA4D}" type="parTrans" cxnId="{14E103FB-F311-42F2-A0FB-16948637850A}">
      <dgm:prSet/>
      <dgm:spPr/>
      <dgm:t>
        <a:bodyPr/>
        <a:lstStyle/>
        <a:p>
          <a:endParaRPr lang="en-US"/>
        </a:p>
      </dgm:t>
    </dgm:pt>
    <dgm:pt modelId="{5C83A8AC-E0FD-452D-901E-14245EEAF33B}" type="sibTrans" cxnId="{14E103FB-F311-42F2-A0FB-16948637850A}">
      <dgm:prSet/>
      <dgm:spPr/>
      <dgm:t>
        <a:bodyPr/>
        <a:lstStyle/>
        <a:p>
          <a:endParaRPr lang="en-US"/>
        </a:p>
      </dgm:t>
    </dgm:pt>
    <dgm:pt modelId="{32C7A442-4E1A-49E4-88E6-7D8896F04D3A}">
      <dgm:prSet/>
      <dgm:spPr/>
      <dgm:t>
        <a:bodyPr/>
        <a:lstStyle/>
        <a:p>
          <a:r>
            <a:rPr lang="en-US" dirty="0"/>
            <a:t>Five sub-indicators under FTE</a:t>
          </a:r>
          <a:endParaRPr lang="en-US" b="0" dirty="0"/>
        </a:p>
      </dgm:t>
    </dgm:pt>
    <dgm:pt modelId="{E683B4E7-1849-40BB-8961-452F04B73FFB}" type="parTrans" cxnId="{F407F5DB-F2D7-48C2-8154-BDB9F375E239}">
      <dgm:prSet/>
      <dgm:spPr/>
      <dgm:t>
        <a:bodyPr/>
        <a:lstStyle/>
        <a:p>
          <a:endParaRPr lang="en-US"/>
        </a:p>
      </dgm:t>
    </dgm:pt>
    <dgm:pt modelId="{625B3B5E-401B-4B03-AA0C-2018732A2225}" type="sibTrans" cxnId="{F407F5DB-F2D7-48C2-8154-BDB9F375E239}">
      <dgm:prSet/>
      <dgm:spPr/>
      <dgm:t>
        <a:bodyPr/>
        <a:lstStyle/>
        <a:p>
          <a:endParaRPr lang="en-US"/>
        </a:p>
      </dgm:t>
    </dgm:pt>
    <dgm:pt modelId="{240F5256-5575-4235-B262-27CD948358C7}">
      <dgm:prSet/>
      <dgm:spPr/>
      <dgm:t>
        <a:bodyPr/>
        <a:lstStyle/>
        <a:p>
          <a:r>
            <a:rPr lang="en-US" b="0" dirty="0"/>
            <a:t>Four sub-indicators under Financial Aid</a:t>
          </a:r>
        </a:p>
      </dgm:t>
    </dgm:pt>
    <dgm:pt modelId="{828407A7-1224-43CB-BFA8-B6CE98D0ADE2}" type="parTrans" cxnId="{94CD495F-D710-495B-A168-B8EC899576ED}">
      <dgm:prSet/>
      <dgm:spPr/>
      <dgm:t>
        <a:bodyPr/>
        <a:lstStyle/>
        <a:p>
          <a:endParaRPr lang="en-US"/>
        </a:p>
      </dgm:t>
    </dgm:pt>
    <dgm:pt modelId="{B89B22B6-5826-403B-B822-5EFB1642211A}" type="sibTrans" cxnId="{94CD495F-D710-495B-A168-B8EC899576ED}">
      <dgm:prSet/>
      <dgm:spPr/>
      <dgm:t>
        <a:bodyPr/>
        <a:lstStyle/>
        <a:p>
          <a:endParaRPr lang="en-US"/>
        </a:p>
      </dgm:t>
    </dgm:pt>
    <dgm:pt modelId="{B67C4F85-4494-4F3F-B96E-4BC6570A9CDE}" type="pres">
      <dgm:prSet presAssocID="{56385A6A-B420-47B1-80E4-46593A5AD90C}" presName="linearFlow" presStyleCnt="0">
        <dgm:presLayoutVars>
          <dgm:dir/>
          <dgm:animLvl val="lvl"/>
          <dgm:resizeHandles val="exact"/>
        </dgm:presLayoutVars>
      </dgm:prSet>
      <dgm:spPr/>
    </dgm:pt>
    <dgm:pt modelId="{A8963C09-0473-4E78-BCF0-E4FFA0CB8F13}" type="pres">
      <dgm:prSet presAssocID="{7E1DCE1C-A674-4456-8B5C-CB9B56286A83}" presName="composite" presStyleCnt="0"/>
      <dgm:spPr/>
    </dgm:pt>
    <dgm:pt modelId="{2C965BD5-0E5D-4297-A1D8-5875ABD83A03}" type="pres">
      <dgm:prSet presAssocID="{7E1DCE1C-A674-4456-8B5C-CB9B56286A83}" presName="parentText" presStyleLbl="alignNode1" presStyleIdx="0" presStyleCnt="2">
        <dgm:presLayoutVars>
          <dgm:chMax val="1"/>
          <dgm:bulletEnabled val="1"/>
        </dgm:presLayoutVars>
      </dgm:prSet>
      <dgm:spPr/>
    </dgm:pt>
    <dgm:pt modelId="{59BA1953-F5B4-4C44-A590-2B63614371EB}" type="pres">
      <dgm:prSet presAssocID="{7E1DCE1C-A674-4456-8B5C-CB9B56286A83}" presName="descendantText" presStyleLbl="alignAcc1" presStyleIdx="0" presStyleCnt="2">
        <dgm:presLayoutVars>
          <dgm:bulletEnabled val="1"/>
        </dgm:presLayoutVars>
      </dgm:prSet>
      <dgm:spPr/>
    </dgm:pt>
    <dgm:pt modelId="{1FD7EF28-456F-4BE9-B7D7-751CF435352D}" type="pres">
      <dgm:prSet presAssocID="{3D487FBD-6995-4BCA-AD28-F47F16D3E29D}" presName="sp" presStyleCnt="0"/>
      <dgm:spPr/>
    </dgm:pt>
    <dgm:pt modelId="{00BCE95A-3C1D-4141-A30A-F97934935897}" type="pres">
      <dgm:prSet presAssocID="{205D11EB-29D8-428C-BFC8-D5FCE120C294}" presName="composite" presStyleCnt="0"/>
      <dgm:spPr/>
    </dgm:pt>
    <dgm:pt modelId="{1C6A1552-8AC3-4F7A-8BE8-4D6D33A43C0F}" type="pres">
      <dgm:prSet presAssocID="{205D11EB-29D8-428C-BFC8-D5FCE120C294}" presName="parentText" presStyleLbl="alignNode1" presStyleIdx="1" presStyleCnt="2">
        <dgm:presLayoutVars>
          <dgm:chMax val="1"/>
          <dgm:bulletEnabled val="1"/>
        </dgm:presLayoutVars>
      </dgm:prSet>
      <dgm:spPr/>
    </dgm:pt>
    <dgm:pt modelId="{341B6B9B-0C59-4292-91ED-E2A8CFEDB72C}" type="pres">
      <dgm:prSet presAssocID="{205D11EB-29D8-428C-BFC8-D5FCE120C294}" presName="descendantText" presStyleLbl="alignAcc1" presStyleIdx="1" presStyleCnt="2">
        <dgm:presLayoutVars>
          <dgm:bulletEnabled val="1"/>
        </dgm:presLayoutVars>
      </dgm:prSet>
      <dgm:spPr/>
    </dgm:pt>
  </dgm:ptLst>
  <dgm:cxnLst>
    <dgm:cxn modelId="{FAA7D53C-BFE2-4D5F-AE4E-5D9CD2908C82}" type="presOf" srcId="{1396BE5E-C58D-48F3-9DB4-F6EEC58B6447}" destId="{59BA1953-F5B4-4C44-A590-2B63614371EB}" srcOrd="0" destOrd="2" presId="urn:microsoft.com/office/officeart/2005/8/layout/chevron2"/>
    <dgm:cxn modelId="{7C029F3E-DCC0-4226-98BE-E1967A770EC0}" type="presOf" srcId="{7E1DCE1C-A674-4456-8B5C-CB9B56286A83}" destId="{2C965BD5-0E5D-4297-A1D8-5875ABD83A03}" srcOrd="0" destOrd="0" presId="urn:microsoft.com/office/officeart/2005/8/layout/chevron2"/>
    <dgm:cxn modelId="{D6E1373F-46DB-477E-B22A-FD4AFCDB809C}" type="presOf" srcId="{240F5256-5575-4235-B262-27CD948358C7}" destId="{341B6B9B-0C59-4292-91ED-E2A8CFEDB72C}" srcOrd="0" destOrd="2" presId="urn:microsoft.com/office/officeart/2005/8/layout/chevron2"/>
    <dgm:cxn modelId="{94CD495F-D710-495B-A168-B8EC899576ED}" srcId="{95C3A7FE-7308-4BC1-AFD7-B3F20C21B639}" destId="{240F5256-5575-4235-B262-27CD948358C7}" srcOrd="1" destOrd="0" parTransId="{828407A7-1224-43CB-BFA8-B6CE98D0ADE2}" sibTransId="{B89B22B6-5826-403B-B822-5EFB1642211A}"/>
    <dgm:cxn modelId="{2C9FBC6C-6FD4-4512-9610-ABBE10B4B199}" srcId="{56385A6A-B420-47B1-80E4-46593A5AD90C}" destId="{205D11EB-29D8-428C-BFC8-D5FCE120C294}" srcOrd="1" destOrd="0" parTransId="{BBC8010A-8E2F-4B49-802F-E73D11ED6A12}" sibTransId="{D825B103-E457-4D73-8DAE-ABC7A0E39B8A}"/>
    <dgm:cxn modelId="{083AA671-2BCB-4B72-9556-AB5581507F2E}" srcId="{205D11EB-29D8-428C-BFC8-D5FCE120C294}" destId="{95C3A7FE-7308-4BC1-AFD7-B3F20C21B639}" srcOrd="0" destOrd="0" parTransId="{0C628C90-F1A3-4E79-BC07-620A4D2777F5}" sibTransId="{21BFBEE8-DA2E-4B42-9633-5B7DCA7244AF}"/>
    <dgm:cxn modelId="{6E9C0774-C3A4-4EFF-97C8-764ABB52D747}" type="presOf" srcId="{32C7A442-4E1A-49E4-88E6-7D8896F04D3A}" destId="{341B6B9B-0C59-4292-91ED-E2A8CFEDB72C}" srcOrd="0" destOrd="1" presId="urn:microsoft.com/office/officeart/2005/8/layout/chevron2"/>
    <dgm:cxn modelId="{80144C7A-4668-459A-B0AE-100AD4775255}" srcId="{7E1DCE1C-A674-4456-8B5C-CB9B56286A83}" destId="{3495B206-2BDA-4FAA-891A-CB24EE400338}" srcOrd="0" destOrd="0" parTransId="{9BEF109F-E5A9-4F41-8480-8FF08095E974}" sibTransId="{AAE078B2-9B54-4F6A-AA20-AE58C3D1F3C8}"/>
    <dgm:cxn modelId="{6D7BF67A-851D-4387-AC3C-EBD3E062D695}" type="presOf" srcId="{205D11EB-29D8-428C-BFC8-D5FCE120C294}" destId="{1C6A1552-8AC3-4F7A-8BE8-4D6D33A43C0F}" srcOrd="0" destOrd="0" presId="urn:microsoft.com/office/officeart/2005/8/layout/chevron2"/>
    <dgm:cxn modelId="{F761928E-5754-4D65-84FA-62F5630F9001}" type="presOf" srcId="{DE3969F3-EEBD-4053-A1F2-0F54A1E33FCB}" destId="{59BA1953-F5B4-4C44-A590-2B63614371EB}" srcOrd="0" destOrd="1" presId="urn:microsoft.com/office/officeart/2005/8/layout/chevron2"/>
    <dgm:cxn modelId="{14486E93-87BB-432B-B120-09F05765ADED}" type="presOf" srcId="{56385A6A-B420-47B1-80E4-46593A5AD90C}" destId="{B67C4F85-4494-4F3F-B96E-4BC6570A9CDE}" srcOrd="0" destOrd="0" presId="urn:microsoft.com/office/officeart/2005/8/layout/chevron2"/>
    <dgm:cxn modelId="{0B315AA0-0619-4179-915B-455BEA73AB74}" srcId="{3495B206-2BDA-4FAA-891A-CB24EE400338}" destId="{DE3969F3-EEBD-4053-A1F2-0F54A1E33FCB}" srcOrd="0" destOrd="0" parTransId="{A29EECF0-1DE7-41AC-9B07-2CB8CB9E48E9}" sibTransId="{8CC42B55-EC49-4471-8EED-69DA32CA2C8D}"/>
    <dgm:cxn modelId="{B24403C0-D077-4C1A-8755-E72B7351D3C7}" srcId="{56385A6A-B420-47B1-80E4-46593A5AD90C}" destId="{7E1DCE1C-A674-4456-8B5C-CB9B56286A83}" srcOrd="0" destOrd="0" parTransId="{C080A2AB-17C7-41CB-9684-A7642FD6F9EA}" sibTransId="{3D487FBD-6995-4BCA-AD28-F47F16D3E29D}"/>
    <dgm:cxn modelId="{E272F6D2-E8C3-434C-8739-FF0F517042A7}" type="presOf" srcId="{95C3A7FE-7308-4BC1-AFD7-B3F20C21B639}" destId="{341B6B9B-0C59-4292-91ED-E2A8CFEDB72C}" srcOrd="0" destOrd="0" presId="urn:microsoft.com/office/officeart/2005/8/layout/chevron2"/>
    <dgm:cxn modelId="{F407F5DB-F2D7-48C2-8154-BDB9F375E239}" srcId="{95C3A7FE-7308-4BC1-AFD7-B3F20C21B639}" destId="{32C7A442-4E1A-49E4-88E6-7D8896F04D3A}" srcOrd="0" destOrd="0" parTransId="{E683B4E7-1849-40BB-8961-452F04B73FFB}" sibTransId="{625B3B5E-401B-4B03-AA0C-2018732A2225}"/>
    <dgm:cxn modelId="{077988F6-4FDC-4614-A7ED-1352294C1122}" type="presOf" srcId="{3495B206-2BDA-4FAA-891A-CB24EE400338}" destId="{59BA1953-F5B4-4C44-A590-2B63614371EB}" srcOrd="0" destOrd="0" presId="urn:microsoft.com/office/officeart/2005/8/layout/chevron2"/>
    <dgm:cxn modelId="{14E103FB-F311-42F2-A0FB-16948637850A}" srcId="{3495B206-2BDA-4FAA-891A-CB24EE400338}" destId="{1396BE5E-C58D-48F3-9DB4-F6EEC58B6447}" srcOrd="1" destOrd="0" parTransId="{DEBEAFB0-2158-4F9B-B3B4-F3BF65CCCA4D}" sibTransId="{5C83A8AC-E0FD-452D-901E-14245EEAF33B}"/>
    <dgm:cxn modelId="{48BD453E-70D6-4BEA-8DF8-25E5C912129B}" type="presParOf" srcId="{B67C4F85-4494-4F3F-B96E-4BC6570A9CDE}" destId="{A8963C09-0473-4E78-BCF0-E4FFA0CB8F13}" srcOrd="0" destOrd="0" presId="urn:microsoft.com/office/officeart/2005/8/layout/chevron2"/>
    <dgm:cxn modelId="{405907C2-3BDC-441C-B8AB-A2C5D0DC2FCA}" type="presParOf" srcId="{A8963C09-0473-4E78-BCF0-E4FFA0CB8F13}" destId="{2C965BD5-0E5D-4297-A1D8-5875ABD83A03}" srcOrd="0" destOrd="0" presId="urn:microsoft.com/office/officeart/2005/8/layout/chevron2"/>
    <dgm:cxn modelId="{AB953018-A8E4-4C9F-92C9-AD36A3033E73}" type="presParOf" srcId="{A8963C09-0473-4E78-BCF0-E4FFA0CB8F13}" destId="{59BA1953-F5B4-4C44-A590-2B63614371EB}" srcOrd="1" destOrd="0" presId="urn:microsoft.com/office/officeart/2005/8/layout/chevron2"/>
    <dgm:cxn modelId="{D4085DA1-FA92-4E60-A82E-149AACF47213}" type="presParOf" srcId="{B67C4F85-4494-4F3F-B96E-4BC6570A9CDE}" destId="{1FD7EF28-456F-4BE9-B7D7-751CF435352D}" srcOrd="1" destOrd="0" presId="urn:microsoft.com/office/officeart/2005/8/layout/chevron2"/>
    <dgm:cxn modelId="{8FB07BAE-31BC-4C6A-AD07-387CECE5C544}" type="presParOf" srcId="{B67C4F85-4494-4F3F-B96E-4BC6570A9CDE}" destId="{00BCE95A-3C1D-4141-A30A-F97934935897}" srcOrd="2" destOrd="0" presId="urn:microsoft.com/office/officeart/2005/8/layout/chevron2"/>
    <dgm:cxn modelId="{30DCFF14-7569-4E2B-9E11-2AC85CC054E6}" type="presParOf" srcId="{00BCE95A-3C1D-4141-A30A-F97934935897}" destId="{1C6A1552-8AC3-4F7A-8BE8-4D6D33A43C0F}" srcOrd="0" destOrd="0" presId="urn:microsoft.com/office/officeart/2005/8/layout/chevron2"/>
    <dgm:cxn modelId="{4E7583C4-E5FB-4779-9FF3-3B27608D779C}" type="presParOf" srcId="{00BCE95A-3C1D-4141-A30A-F97934935897}" destId="{341B6B9B-0C59-4292-91ED-E2A8CFEDB72C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6385A6A-B420-47B1-80E4-46593A5AD90C}" type="doc">
      <dgm:prSet loTypeId="urn:microsoft.com/office/officeart/2005/8/layout/chevron2" loCatId="process" qsTypeId="urn:microsoft.com/office/officeart/2005/8/quickstyle/simple4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7E1DCE1C-A674-4456-8B5C-CB9B56286A83}">
      <dgm:prSet custT="1"/>
      <dgm:spPr/>
      <dgm:t>
        <a:bodyPr/>
        <a:lstStyle/>
        <a:p>
          <a:r>
            <a:rPr lang="en-US" sz="1600" b="1" dirty="0"/>
            <a:t>Degrees Awarded</a:t>
          </a:r>
        </a:p>
      </dgm:t>
    </dgm:pt>
    <dgm:pt modelId="{C080A2AB-17C7-41CB-9684-A7642FD6F9EA}" type="parTrans" cxnId="{B24403C0-D077-4C1A-8755-E72B7351D3C7}">
      <dgm:prSet/>
      <dgm:spPr/>
      <dgm:t>
        <a:bodyPr/>
        <a:lstStyle/>
        <a:p>
          <a:endParaRPr lang="en-US"/>
        </a:p>
      </dgm:t>
    </dgm:pt>
    <dgm:pt modelId="{3D487FBD-6995-4BCA-AD28-F47F16D3E29D}" type="sibTrans" cxnId="{B24403C0-D077-4C1A-8755-E72B7351D3C7}">
      <dgm:prSet/>
      <dgm:spPr/>
      <dgm:t>
        <a:bodyPr/>
        <a:lstStyle/>
        <a:p>
          <a:endParaRPr lang="en-US"/>
        </a:p>
      </dgm:t>
    </dgm:pt>
    <dgm:pt modelId="{3495B206-2BDA-4FAA-891A-CB24EE400338}">
      <dgm:prSet custT="1"/>
      <dgm:spPr/>
      <dgm:t>
        <a:bodyPr/>
        <a:lstStyle/>
        <a:p>
          <a:pPr>
            <a:buFont typeface="Wingdings" panose="05000000000000000000" pitchFamily="2" charset="2"/>
            <a:buNone/>
          </a:pPr>
          <a:r>
            <a:rPr lang="en-US" sz="2000" b="1" dirty="0"/>
            <a:t>5% of Annual Increase </a:t>
          </a:r>
        </a:p>
      </dgm:t>
    </dgm:pt>
    <dgm:pt modelId="{9BEF109F-E5A9-4F41-8480-8FF08095E974}" type="parTrans" cxnId="{80144C7A-4668-459A-B0AE-100AD4775255}">
      <dgm:prSet/>
      <dgm:spPr/>
      <dgm:t>
        <a:bodyPr/>
        <a:lstStyle/>
        <a:p>
          <a:endParaRPr lang="en-US"/>
        </a:p>
      </dgm:t>
    </dgm:pt>
    <dgm:pt modelId="{AAE078B2-9B54-4F6A-AA20-AE58C3D1F3C8}" type="sibTrans" cxnId="{80144C7A-4668-459A-B0AE-100AD4775255}">
      <dgm:prSet/>
      <dgm:spPr/>
      <dgm:t>
        <a:bodyPr/>
        <a:lstStyle/>
        <a:p>
          <a:endParaRPr lang="en-US"/>
        </a:p>
      </dgm:t>
    </dgm:pt>
    <dgm:pt modelId="{205D11EB-29D8-428C-BFC8-D5FCE120C294}">
      <dgm:prSet custT="1"/>
      <dgm:spPr/>
      <dgm:t>
        <a:bodyPr/>
        <a:lstStyle/>
        <a:p>
          <a:r>
            <a:rPr lang="en-US" sz="1600" b="1" dirty="0"/>
            <a:t>Certificate</a:t>
          </a:r>
        </a:p>
        <a:p>
          <a:r>
            <a:rPr lang="en-US" sz="1600" b="1" dirty="0"/>
            <a:t>Awarded</a:t>
          </a:r>
        </a:p>
      </dgm:t>
    </dgm:pt>
    <dgm:pt modelId="{BBC8010A-8E2F-4B49-802F-E73D11ED6A12}" type="parTrans" cxnId="{2C9FBC6C-6FD4-4512-9610-ABBE10B4B199}">
      <dgm:prSet/>
      <dgm:spPr/>
      <dgm:t>
        <a:bodyPr/>
        <a:lstStyle/>
        <a:p>
          <a:endParaRPr lang="en-US"/>
        </a:p>
      </dgm:t>
    </dgm:pt>
    <dgm:pt modelId="{D825B103-E457-4D73-8DAE-ABC7A0E39B8A}" type="sibTrans" cxnId="{2C9FBC6C-6FD4-4512-9610-ABBE10B4B199}">
      <dgm:prSet/>
      <dgm:spPr/>
      <dgm:t>
        <a:bodyPr/>
        <a:lstStyle/>
        <a:p>
          <a:endParaRPr lang="en-US"/>
        </a:p>
      </dgm:t>
    </dgm:pt>
    <dgm:pt modelId="{95C3A7FE-7308-4BC1-AFD7-B3F20C21B639}">
      <dgm:prSet custT="1"/>
      <dgm:spPr/>
      <dgm:t>
        <a:bodyPr/>
        <a:lstStyle/>
        <a:p>
          <a:pPr marL="228600" indent="-228600">
            <a:buNone/>
          </a:pPr>
          <a:r>
            <a:rPr lang="en-US" sz="2000" b="1" dirty="0"/>
            <a:t>5% of Annual Increase </a:t>
          </a:r>
        </a:p>
      </dgm:t>
    </dgm:pt>
    <dgm:pt modelId="{0C628C90-F1A3-4E79-BC07-620A4D2777F5}" type="parTrans" cxnId="{083AA671-2BCB-4B72-9556-AB5581507F2E}">
      <dgm:prSet/>
      <dgm:spPr/>
      <dgm:t>
        <a:bodyPr/>
        <a:lstStyle/>
        <a:p>
          <a:endParaRPr lang="en-US"/>
        </a:p>
      </dgm:t>
    </dgm:pt>
    <dgm:pt modelId="{21BFBEE8-DA2E-4B42-9633-5B7DCA7244AF}" type="sibTrans" cxnId="{083AA671-2BCB-4B72-9556-AB5581507F2E}">
      <dgm:prSet/>
      <dgm:spPr/>
      <dgm:t>
        <a:bodyPr/>
        <a:lstStyle/>
        <a:p>
          <a:endParaRPr lang="en-US"/>
        </a:p>
      </dgm:t>
    </dgm:pt>
    <dgm:pt modelId="{DE3969F3-EEBD-4053-A1F2-0F54A1E33FCB}">
      <dgm:prSet custT="1"/>
      <dgm:spPr/>
      <dgm:t>
        <a:bodyPr/>
        <a:lstStyle/>
        <a:p>
          <a:pPr>
            <a:buFont typeface="Wingdings" panose="05000000000000000000" pitchFamily="2" charset="2"/>
            <a:buChar char="§"/>
          </a:pPr>
          <a:r>
            <a:rPr lang="en-US" sz="2000" dirty="0"/>
            <a:t>Vision for </a:t>
          </a:r>
          <a:r>
            <a:rPr lang="en-US" sz="2000" dirty="0">
              <a:hlinkClick xmlns:r="http://schemas.openxmlformats.org/officeDocument/2006/relationships" r:id="rId1"/>
            </a:rPr>
            <a:t>2030</a:t>
          </a:r>
          <a:r>
            <a:rPr lang="en-US" sz="2000" dirty="0"/>
            <a:t>, 30% by 2029-30</a:t>
          </a:r>
        </a:p>
      </dgm:t>
    </dgm:pt>
    <dgm:pt modelId="{A29EECF0-1DE7-41AC-9B07-2CB8CB9E48E9}" type="parTrans" cxnId="{0B315AA0-0619-4179-915B-455BEA73AB74}">
      <dgm:prSet/>
      <dgm:spPr/>
      <dgm:t>
        <a:bodyPr/>
        <a:lstStyle/>
        <a:p>
          <a:endParaRPr lang="en-US"/>
        </a:p>
      </dgm:t>
    </dgm:pt>
    <dgm:pt modelId="{8CC42B55-EC49-4471-8EED-69DA32CA2C8D}" type="sibTrans" cxnId="{0B315AA0-0619-4179-915B-455BEA73AB74}">
      <dgm:prSet/>
      <dgm:spPr/>
      <dgm:t>
        <a:bodyPr/>
        <a:lstStyle/>
        <a:p>
          <a:endParaRPr lang="en-US"/>
        </a:p>
      </dgm:t>
    </dgm:pt>
    <dgm:pt modelId="{1396BE5E-C58D-48F3-9DB4-F6EEC58B6447}">
      <dgm:prSet custT="1"/>
      <dgm:spPr/>
      <dgm:t>
        <a:bodyPr/>
        <a:lstStyle/>
        <a:p>
          <a:pPr>
            <a:buFont typeface="Wingdings" panose="05000000000000000000" pitchFamily="2" charset="2"/>
            <a:buChar char="§"/>
          </a:pPr>
          <a:r>
            <a:rPr lang="en-US" sz="2000" dirty="0"/>
            <a:t>Baseline 325 (2024-25) </a:t>
          </a:r>
        </a:p>
      </dgm:t>
    </dgm:pt>
    <dgm:pt modelId="{DEBEAFB0-2158-4F9B-B3B4-F3BF65CCCA4D}" type="parTrans" cxnId="{14E103FB-F311-42F2-A0FB-16948637850A}">
      <dgm:prSet/>
      <dgm:spPr/>
      <dgm:t>
        <a:bodyPr/>
        <a:lstStyle/>
        <a:p>
          <a:endParaRPr lang="en-US"/>
        </a:p>
      </dgm:t>
    </dgm:pt>
    <dgm:pt modelId="{5C83A8AC-E0FD-452D-901E-14245EEAF33B}" type="sibTrans" cxnId="{14E103FB-F311-42F2-A0FB-16948637850A}">
      <dgm:prSet/>
      <dgm:spPr/>
      <dgm:t>
        <a:bodyPr/>
        <a:lstStyle/>
        <a:p>
          <a:endParaRPr lang="en-US"/>
        </a:p>
      </dgm:t>
    </dgm:pt>
    <dgm:pt modelId="{32C7A442-4E1A-49E4-88E6-7D8896F04D3A}">
      <dgm:prSet custT="1"/>
      <dgm:spPr/>
      <dgm:t>
        <a:bodyPr/>
        <a:lstStyle/>
        <a:p>
          <a:pPr marL="457200" indent="-228600">
            <a:buFont typeface="Wingdings" panose="05000000000000000000" pitchFamily="2" charset="2"/>
            <a:buChar char="§"/>
          </a:pPr>
          <a:r>
            <a:rPr lang="en-US" sz="2000" dirty="0"/>
            <a:t>Vision for </a:t>
          </a:r>
          <a:r>
            <a:rPr lang="en-US" sz="2000" dirty="0">
              <a:hlinkClick xmlns:r="http://schemas.openxmlformats.org/officeDocument/2006/relationships" r:id="rId1"/>
            </a:rPr>
            <a:t>2030</a:t>
          </a:r>
          <a:r>
            <a:rPr lang="en-US" sz="2000" dirty="0"/>
            <a:t>, 30% by 2029-30</a:t>
          </a:r>
          <a:endParaRPr lang="en-US" sz="2000" b="0" dirty="0"/>
        </a:p>
      </dgm:t>
    </dgm:pt>
    <dgm:pt modelId="{E683B4E7-1849-40BB-8961-452F04B73FFB}" type="parTrans" cxnId="{F407F5DB-F2D7-48C2-8154-BDB9F375E239}">
      <dgm:prSet/>
      <dgm:spPr/>
      <dgm:t>
        <a:bodyPr/>
        <a:lstStyle/>
        <a:p>
          <a:endParaRPr lang="en-US"/>
        </a:p>
      </dgm:t>
    </dgm:pt>
    <dgm:pt modelId="{625B3B5E-401B-4B03-AA0C-2018732A2225}" type="sibTrans" cxnId="{F407F5DB-F2D7-48C2-8154-BDB9F375E239}">
      <dgm:prSet/>
      <dgm:spPr/>
      <dgm:t>
        <a:bodyPr/>
        <a:lstStyle/>
        <a:p>
          <a:endParaRPr lang="en-US"/>
        </a:p>
      </dgm:t>
    </dgm:pt>
    <dgm:pt modelId="{7CA238D4-B371-40DD-BC77-6893701A8B01}">
      <dgm:prSet custT="1"/>
      <dgm:spPr/>
      <dgm:t>
        <a:bodyPr/>
        <a:lstStyle/>
        <a:p>
          <a:pPr marL="457200" indent="-228600">
            <a:buFont typeface="Wingdings" panose="05000000000000000000" pitchFamily="2" charset="2"/>
            <a:buChar char="§"/>
          </a:pPr>
          <a:r>
            <a:rPr lang="en-US" sz="2000" dirty="0"/>
            <a:t>Baseline 16 unduplicated (SCFF) and Baseline 158 (2024-25) duplicated</a:t>
          </a:r>
        </a:p>
      </dgm:t>
    </dgm:pt>
    <dgm:pt modelId="{6F1F97B9-ED1D-4891-863E-F391BA9D342B}" type="parTrans" cxnId="{9718947E-BAE5-4976-B50F-C561A9473739}">
      <dgm:prSet/>
      <dgm:spPr/>
      <dgm:t>
        <a:bodyPr/>
        <a:lstStyle/>
        <a:p>
          <a:endParaRPr lang="en-US"/>
        </a:p>
      </dgm:t>
    </dgm:pt>
    <dgm:pt modelId="{D7C1155B-19C0-4806-B88F-636D7AAA777F}" type="sibTrans" cxnId="{9718947E-BAE5-4976-B50F-C561A9473739}">
      <dgm:prSet/>
      <dgm:spPr/>
      <dgm:t>
        <a:bodyPr/>
        <a:lstStyle/>
        <a:p>
          <a:endParaRPr lang="en-US"/>
        </a:p>
      </dgm:t>
    </dgm:pt>
    <dgm:pt modelId="{B67C4F85-4494-4F3F-B96E-4BC6570A9CDE}" type="pres">
      <dgm:prSet presAssocID="{56385A6A-B420-47B1-80E4-46593A5AD90C}" presName="linearFlow" presStyleCnt="0">
        <dgm:presLayoutVars>
          <dgm:dir/>
          <dgm:animLvl val="lvl"/>
          <dgm:resizeHandles val="exact"/>
        </dgm:presLayoutVars>
      </dgm:prSet>
      <dgm:spPr/>
    </dgm:pt>
    <dgm:pt modelId="{A8963C09-0473-4E78-BCF0-E4FFA0CB8F13}" type="pres">
      <dgm:prSet presAssocID="{7E1DCE1C-A674-4456-8B5C-CB9B56286A83}" presName="composite" presStyleCnt="0"/>
      <dgm:spPr/>
    </dgm:pt>
    <dgm:pt modelId="{2C965BD5-0E5D-4297-A1D8-5875ABD83A03}" type="pres">
      <dgm:prSet presAssocID="{7E1DCE1C-A674-4456-8B5C-CB9B56286A83}" presName="parentText" presStyleLbl="alignNode1" presStyleIdx="0" presStyleCnt="2">
        <dgm:presLayoutVars>
          <dgm:chMax val="1"/>
          <dgm:bulletEnabled val="1"/>
        </dgm:presLayoutVars>
      </dgm:prSet>
      <dgm:spPr/>
    </dgm:pt>
    <dgm:pt modelId="{59BA1953-F5B4-4C44-A590-2B63614371EB}" type="pres">
      <dgm:prSet presAssocID="{7E1DCE1C-A674-4456-8B5C-CB9B56286A83}" presName="descendantText" presStyleLbl="alignAcc1" presStyleIdx="0" presStyleCnt="2">
        <dgm:presLayoutVars>
          <dgm:bulletEnabled val="1"/>
        </dgm:presLayoutVars>
      </dgm:prSet>
      <dgm:spPr/>
    </dgm:pt>
    <dgm:pt modelId="{1FD7EF28-456F-4BE9-B7D7-751CF435352D}" type="pres">
      <dgm:prSet presAssocID="{3D487FBD-6995-4BCA-AD28-F47F16D3E29D}" presName="sp" presStyleCnt="0"/>
      <dgm:spPr/>
    </dgm:pt>
    <dgm:pt modelId="{00BCE95A-3C1D-4141-A30A-F97934935897}" type="pres">
      <dgm:prSet presAssocID="{205D11EB-29D8-428C-BFC8-D5FCE120C294}" presName="composite" presStyleCnt="0"/>
      <dgm:spPr/>
    </dgm:pt>
    <dgm:pt modelId="{1C6A1552-8AC3-4F7A-8BE8-4D6D33A43C0F}" type="pres">
      <dgm:prSet presAssocID="{205D11EB-29D8-428C-BFC8-D5FCE120C294}" presName="parentText" presStyleLbl="alignNode1" presStyleIdx="1" presStyleCnt="2">
        <dgm:presLayoutVars>
          <dgm:chMax val="1"/>
          <dgm:bulletEnabled val="1"/>
        </dgm:presLayoutVars>
      </dgm:prSet>
      <dgm:spPr/>
    </dgm:pt>
    <dgm:pt modelId="{341B6B9B-0C59-4292-91ED-E2A8CFEDB72C}" type="pres">
      <dgm:prSet presAssocID="{205D11EB-29D8-428C-BFC8-D5FCE120C294}" presName="descendantText" presStyleLbl="alignAcc1" presStyleIdx="1" presStyleCnt="2">
        <dgm:presLayoutVars>
          <dgm:bulletEnabled val="1"/>
        </dgm:presLayoutVars>
      </dgm:prSet>
      <dgm:spPr/>
    </dgm:pt>
  </dgm:ptLst>
  <dgm:cxnLst>
    <dgm:cxn modelId="{A631460F-20C8-4460-B36A-A27AC2233BAE}" type="presOf" srcId="{32C7A442-4E1A-49E4-88E6-7D8896F04D3A}" destId="{341B6B9B-0C59-4292-91ED-E2A8CFEDB72C}" srcOrd="0" destOrd="1" presId="urn:microsoft.com/office/officeart/2005/8/layout/chevron2"/>
    <dgm:cxn modelId="{04CF7928-0359-411A-AF2A-2D370B8D4B30}" type="presOf" srcId="{1396BE5E-C58D-48F3-9DB4-F6EEC58B6447}" destId="{59BA1953-F5B4-4C44-A590-2B63614371EB}" srcOrd="0" destOrd="2" presId="urn:microsoft.com/office/officeart/2005/8/layout/chevron2"/>
    <dgm:cxn modelId="{9246E537-503E-48AF-9B07-CB8B04F4D0FD}" type="presOf" srcId="{205D11EB-29D8-428C-BFC8-D5FCE120C294}" destId="{1C6A1552-8AC3-4F7A-8BE8-4D6D33A43C0F}" srcOrd="0" destOrd="0" presId="urn:microsoft.com/office/officeart/2005/8/layout/chevron2"/>
    <dgm:cxn modelId="{6D5DAD5E-3C9E-4CFC-92F0-201DA957FE93}" type="presOf" srcId="{7E1DCE1C-A674-4456-8B5C-CB9B56286A83}" destId="{2C965BD5-0E5D-4297-A1D8-5875ABD83A03}" srcOrd="0" destOrd="0" presId="urn:microsoft.com/office/officeart/2005/8/layout/chevron2"/>
    <dgm:cxn modelId="{1C866668-F2BB-48F7-B113-3E6530CC0C03}" type="presOf" srcId="{3495B206-2BDA-4FAA-891A-CB24EE400338}" destId="{59BA1953-F5B4-4C44-A590-2B63614371EB}" srcOrd="0" destOrd="0" presId="urn:microsoft.com/office/officeart/2005/8/layout/chevron2"/>
    <dgm:cxn modelId="{2C9FBC6C-6FD4-4512-9610-ABBE10B4B199}" srcId="{56385A6A-B420-47B1-80E4-46593A5AD90C}" destId="{205D11EB-29D8-428C-BFC8-D5FCE120C294}" srcOrd="1" destOrd="0" parTransId="{BBC8010A-8E2F-4B49-802F-E73D11ED6A12}" sibTransId="{D825B103-E457-4D73-8DAE-ABC7A0E39B8A}"/>
    <dgm:cxn modelId="{9E270B4D-0930-49E4-956D-0F37B7ED68CA}" type="presOf" srcId="{95C3A7FE-7308-4BC1-AFD7-B3F20C21B639}" destId="{341B6B9B-0C59-4292-91ED-E2A8CFEDB72C}" srcOrd="0" destOrd="0" presId="urn:microsoft.com/office/officeart/2005/8/layout/chevron2"/>
    <dgm:cxn modelId="{083AA671-2BCB-4B72-9556-AB5581507F2E}" srcId="{205D11EB-29D8-428C-BFC8-D5FCE120C294}" destId="{95C3A7FE-7308-4BC1-AFD7-B3F20C21B639}" srcOrd="0" destOrd="0" parTransId="{0C628C90-F1A3-4E79-BC07-620A4D2777F5}" sibTransId="{21BFBEE8-DA2E-4B42-9633-5B7DCA7244AF}"/>
    <dgm:cxn modelId="{80144C7A-4668-459A-B0AE-100AD4775255}" srcId="{7E1DCE1C-A674-4456-8B5C-CB9B56286A83}" destId="{3495B206-2BDA-4FAA-891A-CB24EE400338}" srcOrd="0" destOrd="0" parTransId="{9BEF109F-E5A9-4F41-8480-8FF08095E974}" sibTransId="{AAE078B2-9B54-4F6A-AA20-AE58C3D1F3C8}"/>
    <dgm:cxn modelId="{9718947E-BAE5-4976-B50F-C561A9473739}" srcId="{95C3A7FE-7308-4BC1-AFD7-B3F20C21B639}" destId="{7CA238D4-B371-40DD-BC77-6893701A8B01}" srcOrd="1" destOrd="0" parTransId="{6F1F97B9-ED1D-4891-863E-F391BA9D342B}" sibTransId="{D7C1155B-19C0-4806-B88F-636D7AAA777F}"/>
    <dgm:cxn modelId="{14486E93-87BB-432B-B120-09F05765ADED}" type="presOf" srcId="{56385A6A-B420-47B1-80E4-46593A5AD90C}" destId="{B67C4F85-4494-4F3F-B96E-4BC6570A9CDE}" srcOrd="0" destOrd="0" presId="urn:microsoft.com/office/officeart/2005/8/layout/chevron2"/>
    <dgm:cxn modelId="{62D09396-244E-4E24-8B14-36ED3ABB146A}" type="presOf" srcId="{DE3969F3-EEBD-4053-A1F2-0F54A1E33FCB}" destId="{59BA1953-F5B4-4C44-A590-2B63614371EB}" srcOrd="0" destOrd="1" presId="urn:microsoft.com/office/officeart/2005/8/layout/chevron2"/>
    <dgm:cxn modelId="{0B315AA0-0619-4179-915B-455BEA73AB74}" srcId="{3495B206-2BDA-4FAA-891A-CB24EE400338}" destId="{DE3969F3-EEBD-4053-A1F2-0F54A1E33FCB}" srcOrd="0" destOrd="0" parTransId="{A29EECF0-1DE7-41AC-9B07-2CB8CB9E48E9}" sibTransId="{8CC42B55-EC49-4471-8EED-69DA32CA2C8D}"/>
    <dgm:cxn modelId="{B24403C0-D077-4C1A-8755-E72B7351D3C7}" srcId="{56385A6A-B420-47B1-80E4-46593A5AD90C}" destId="{7E1DCE1C-A674-4456-8B5C-CB9B56286A83}" srcOrd="0" destOrd="0" parTransId="{C080A2AB-17C7-41CB-9684-A7642FD6F9EA}" sibTransId="{3D487FBD-6995-4BCA-AD28-F47F16D3E29D}"/>
    <dgm:cxn modelId="{BC78C2D3-C8C0-4A7F-BCB6-8967A1E30340}" type="presOf" srcId="{7CA238D4-B371-40DD-BC77-6893701A8B01}" destId="{341B6B9B-0C59-4292-91ED-E2A8CFEDB72C}" srcOrd="0" destOrd="2" presId="urn:microsoft.com/office/officeart/2005/8/layout/chevron2"/>
    <dgm:cxn modelId="{F407F5DB-F2D7-48C2-8154-BDB9F375E239}" srcId="{95C3A7FE-7308-4BC1-AFD7-B3F20C21B639}" destId="{32C7A442-4E1A-49E4-88E6-7D8896F04D3A}" srcOrd="0" destOrd="0" parTransId="{E683B4E7-1849-40BB-8961-452F04B73FFB}" sibTransId="{625B3B5E-401B-4B03-AA0C-2018732A2225}"/>
    <dgm:cxn modelId="{14E103FB-F311-42F2-A0FB-16948637850A}" srcId="{3495B206-2BDA-4FAA-891A-CB24EE400338}" destId="{1396BE5E-C58D-48F3-9DB4-F6EEC58B6447}" srcOrd="1" destOrd="0" parTransId="{DEBEAFB0-2158-4F9B-B3B4-F3BF65CCCA4D}" sibTransId="{5C83A8AC-E0FD-452D-901E-14245EEAF33B}"/>
    <dgm:cxn modelId="{8FB86BAF-8133-4322-B154-DFE17DEF0752}" type="presParOf" srcId="{B67C4F85-4494-4F3F-B96E-4BC6570A9CDE}" destId="{A8963C09-0473-4E78-BCF0-E4FFA0CB8F13}" srcOrd="0" destOrd="0" presId="urn:microsoft.com/office/officeart/2005/8/layout/chevron2"/>
    <dgm:cxn modelId="{01A992C4-9F00-4CC1-8238-5FE011B7F768}" type="presParOf" srcId="{A8963C09-0473-4E78-BCF0-E4FFA0CB8F13}" destId="{2C965BD5-0E5D-4297-A1D8-5875ABD83A03}" srcOrd="0" destOrd="0" presId="urn:microsoft.com/office/officeart/2005/8/layout/chevron2"/>
    <dgm:cxn modelId="{1A74A169-527D-416E-BE77-C899B4956667}" type="presParOf" srcId="{A8963C09-0473-4E78-BCF0-E4FFA0CB8F13}" destId="{59BA1953-F5B4-4C44-A590-2B63614371EB}" srcOrd="1" destOrd="0" presId="urn:microsoft.com/office/officeart/2005/8/layout/chevron2"/>
    <dgm:cxn modelId="{37DE2DE5-25A7-4F12-B70A-7A40C0D87056}" type="presParOf" srcId="{B67C4F85-4494-4F3F-B96E-4BC6570A9CDE}" destId="{1FD7EF28-456F-4BE9-B7D7-751CF435352D}" srcOrd="1" destOrd="0" presId="urn:microsoft.com/office/officeart/2005/8/layout/chevron2"/>
    <dgm:cxn modelId="{1B4CFB1E-44A1-4A3D-A4F3-EC27ABF7ADE2}" type="presParOf" srcId="{B67C4F85-4494-4F3F-B96E-4BC6570A9CDE}" destId="{00BCE95A-3C1D-4141-A30A-F97934935897}" srcOrd="2" destOrd="0" presId="urn:microsoft.com/office/officeart/2005/8/layout/chevron2"/>
    <dgm:cxn modelId="{D40BD30B-302C-47DF-8470-3EC83C06A572}" type="presParOf" srcId="{00BCE95A-3C1D-4141-A30A-F97934935897}" destId="{1C6A1552-8AC3-4F7A-8BE8-4D6D33A43C0F}" srcOrd="0" destOrd="0" presId="urn:microsoft.com/office/officeart/2005/8/layout/chevron2"/>
    <dgm:cxn modelId="{2AF9BA32-A140-45E6-8C51-164E4F705656}" type="presParOf" srcId="{00BCE95A-3C1D-4141-A30A-F97934935897}" destId="{341B6B9B-0C59-4292-91ED-E2A8CFEDB72C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6385A6A-B420-47B1-80E4-46593A5AD90C}" type="doc">
      <dgm:prSet loTypeId="urn:microsoft.com/office/officeart/2005/8/layout/chevron2" loCatId="process" qsTypeId="urn:microsoft.com/office/officeart/2005/8/quickstyle/simple4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7E1DCE1C-A674-4456-8B5C-CB9B56286A83}">
      <dgm:prSet/>
      <dgm:spPr/>
      <dgm:t>
        <a:bodyPr/>
        <a:lstStyle/>
        <a:p>
          <a:r>
            <a:rPr lang="en-US" b="1" dirty="0"/>
            <a:t>Units to Completion</a:t>
          </a:r>
        </a:p>
      </dgm:t>
    </dgm:pt>
    <dgm:pt modelId="{C080A2AB-17C7-41CB-9684-A7642FD6F9EA}" type="parTrans" cxnId="{B24403C0-D077-4C1A-8755-E72B7351D3C7}">
      <dgm:prSet/>
      <dgm:spPr/>
      <dgm:t>
        <a:bodyPr/>
        <a:lstStyle/>
        <a:p>
          <a:endParaRPr lang="en-US"/>
        </a:p>
      </dgm:t>
    </dgm:pt>
    <dgm:pt modelId="{3D487FBD-6995-4BCA-AD28-F47F16D3E29D}" type="sibTrans" cxnId="{B24403C0-D077-4C1A-8755-E72B7351D3C7}">
      <dgm:prSet/>
      <dgm:spPr/>
      <dgm:t>
        <a:bodyPr/>
        <a:lstStyle/>
        <a:p>
          <a:endParaRPr lang="en-US"/>
        </a:p>
      </dgm:t>
    </dgm:pt>
    <dgm:pt modelId="{3495B206-2BDA-4FAA-891A-CB24EE400338}">
      <dgm:prSet custT="1"/>
      <dgm:spPr/>
      <dgm:t>
        <a:bodyPr/>
        <a:lstStyle/>
        <a:p>
          <a:pPr>
            <a:buFont typeface="Wingdings" panose="05000000000000000000" pitchFamily="2" charset="2"/>
            <a:buNone/>
          </a:pPr>
          <a:r>
            <a:rPr lang="en-US" sz="2000" b="1" dirty="0"/>
            <a:t>keep 73 Average Unit for Completion</a:t>
          </a:r>
        </a:p>
      </dgm:t>
    </dgm:pt>
    <dgm:pt modelId="{9BEF109F-E5A9-4F41-8480-8FF08095E974}" type="parTrans" cxnId="{80144C7A-4668-459A-B0AE-100AD4775255}">
      <dgm:prSet/>
      <dgm:spPr/>
      <dgm:t>
        <a:bodyPr/>
        <a:lstStyle/>
        <a:p>
          <a:endParaRPr lang="en-US"/>
        </a:p>
      </dgm:t>
    </dgm:pt>
    <dgm:pt modelId="{AAE078B2-9B54-4F6A-AA20-AE58C3D1F3C8}" type="sibTrans" cxnId="{80144C7A-4668-459A-B0AE-100AD4775255}">
      <dgm:prSet/>
      <dgm:spPr/>
      <dgm:t>
        <a:bodyPr/>
        <a:lstStyle/>
        <a:p>
          <a:endParaRPr lang="en-US"/>
        </a:p>
      </dgm:t>
    </dgm:pt>
    <dgm:pt modelId="{205D11EB-29D8-428C-BFC8-D5FCE120C294}">
      <dgm:prSet/>
      <dgm:spPr/>
      <dgm:t>
        <a:bodyPr/>
        <a:lstStyle/>
        <a:p>
          <a:r>
            <a:rPr lang="en-US" b="1" dirty="0"/>
            <a:t>Job placement</a:t>
          </a:r>
        </a:p>
      </dgm:t>
    </dgm:pt>
    <dgm:pt modelId="{BBC8010A-8E2F-4B49-802F-E73D11ED6A12}" type="parTrans" cxnId="{2C9FBC6C-6FD4-4512-9610-ABBE10B4B199}">
      <dgm:prSet/>
      <dgm:spPr/>
      <dgm:t>
        <a:bodyPr/>
        <a:lstStyle/>
        <a:p>
          <a:endParaRPr lang="en-US"/>
        </a:p>
      </dgm:t>
    </dgm:pt>
    <dgm:pt modelId="{D825B103-E457-4D73-8DAE-ABC7A0E39B8A}" type="sibTrans" cxnId="{2C9FBC6C-6FD4-4512-9610-ABBE10B4B199}">
      <dgm:prSet/>
      <dgm:spPr/>
      <dgm:t>
        <a:bodyPr/>
        <a:lstStyle/>
        <a:p>
          <a:endParaRPr lang="en-US"/>
        </a:p>
      </dgm:t>
    </dgm:pt>
    <dgm:pt modelId="{95C3A7FE-7308-4BC1-AFD7-B3F20C21B639}">
      <dgm:prSet custT="1"/>
      <dgm:spPr/>
      <dgm:t>
        <a:bodyPr/>
        <a:lstStyle/>
        <a:p>
          <a:pPr marL="228600" indent="-228600">
            <a:buNone/>
          </a:pPr>
          <a:r>
            <a:rPr lang="en-US" sz="2000" b="1" dirty="0"/>
            <a:t>Increase from 67.2% to 72.2%</a:t>
          </a:r>
        </a:p>
      </dgm:t>
    </dgm:pt>
    <dgm:pt modelId="{0C628C90-F1A3-4E79-BC07-620A4D2777F5}" type="parTrans" cxnId="{083AA671-2BCB-4B72-9556-AB5581507F2E}">
      <dgm:prSet/>
      <dgm:spPr/>
      <dgm:t>
        <a:bodyPr/>
        <a:lstStyle/>
        <a:p>
          <a:endParaRPr lang="en-US"/>
        </a:p>
      </dgm:t>
    </dgm:pt>
    <dgm:pt modelId="{21BFBEE8-DA2E-4B42-9633-5B7DCA7244AF}" type="sibTrans" cxnId="{083AA671-2BCB-4B72-9556-AB5581507F2E}">
      <dgm:prSet/>
      <dgm:spPr/>
      <dgm:t>
        <a:bodyPr/>
        <a:lstStyle/>
        <a:p>
          <a:endParaRPr lang="en-US"/>
        </a:p>
      </dgm:t>
    </dgm:pt>
    <dgm:pt modelId="{DE3969F3-EEBD-4053-A1F2-0F54A1E33FCB}">
      <dgm:prSet custT="1"/>
      <dgm:spPr/>
      <dgm:t>
        <a:bodyPr/>
        <a:lstStyle/>
        <a:p>
          <a:pPr>
            <a:buFont typeface="Wingdings" panose="05000000000000000000" pitchFamily="2" charset="2"/>
            <a:buChar char="§"/>
          </a:pPr>
          <a:r>
            <a:rPr lang="en-US" sz="1800" dirty="0"/>
            <a:t>Vision for </a:t>
          </a:r>
          <a:r>
            <a:rPr lang="en-US" sz="1800" dirty="0">
              <a:hlinkClick xmlns:r="http://schemas.openxmlformats.org/officeDocument/2006/relationships" r:id="rId1"/>
            </a:rPr>
            <a:t>2030</a:t>
          </a:r>
          <a:r>
            <a:rPr lang="en-US" sz="1800" dirty="0"/>
            <a:t>, reduce with equity the average number of units in excess of 60 units to complete students first Associate Degree for Transfer by 20%. </a:t>
          </a:r>
        </a:p>
      </dgm:t>
    </dgm:pt>
    <dgm:pt modelId="{A29EECF0-1DE7-41AC-9B07-2CB8CB9E48E9}" type="parTrans" cxnId="{0B315AA0-0619-4179-915B-455BEA73AB74}">
      <dgm:prSet/>
      <dgm:spPr/>
      <dgm:t>
        <a:bodyPr/>
        <a:lstStyle/>
        <a:p>
          <a:endParaRPr lang="en-US"/>
        </a:p>
      </dgm:t>
    </dgm:pt>
    <dgm:pt modelId="{8CC42B55-EC49-4471-8EED-69DA32CA2C8D}" type="sibTrans" cxnId="{0B315AA0-0619-4179-915B-455BEA73AB74}">
      <dgm:prSet/>
      <dgm:spPr/>
      <dgm:t>
        <a:bodyPr/>
        <a:lstStyle/>
        <a:p>
          <a:endParaRPr lang="en-US"/>
        </a:p>
      </dgm:t>
    </dgm:pt>
    <dgm:pt modelId="{1396BE5E-C58D-48F3-9DB4-F6EEC58B6447}">
      <dgm:prSet custT="1"/>
      <dgm:spPr/>
      <dgm:t>
        <a:bodyPr/>
        <a:lstStyle/>
        <a:p>
          <a:pPr>
            <a:buFont typeface="Wingdings" panose="05000000000000000000" pitchFamily="2" charset="2"/>
            <a:buChar char="§"/>
          </a:pPr>
          <a:r>
            <a:rPr lang="en-US" sz="1800" dirty="0"/>
            <a:t>State target: 78</a:t>
          </a:r>
        </a:p>
      </dgm:t>
    </dgm:pt>
    <dgm:pt modelId="{DEBEAFB0-2158-4F9B-B3B4-F3BF65CCCA4D}" type="parTrans" cxnId="{14E103FB-F311-42F2-A0FB-16948637850A}">
      <dgm:prSet/>
      <dgm:spPr/>
      <dgm:t>
        <a:bodyPr/>
        <a:lstStyle/>
        <a:p>
          <a:endParaRPr lang="en-US"/>
        </a:p>
      </dgm:t>
    </dgm:pt>
    <dgm:pt modelId="{5C83A8AC-E0FD-452D-901E-14245EEAF33B}" type="sibTrans" cxnId="{14E103FB-F311-42F2-A0FB-16948637850A}">
      <dgm:prSet/>
      <dgm:spPr/>
      <dgm:t>
        <a:bodyPr/>
        <a:lstStyle/>
        <a:p>
          <a:endParaRPr lang="en-US"/>
        </a:p>
      </dgm:t>
    </dgm:pt>
    <dgm:pt modelId="{32C7A442-4E1A-49E4-88E6-7D8896F04D3A}">
      <dgm:prSet custT="1"/>
      <dgm:spPr/>
      <dgm:t>
        <a:bodyPr/>
        <a:lstStyle/>
        <a:p>
          <a:pPr marL="457200" indent="-228600">
            <a:buFont typeface="Wingdings" panose="05000000000000000000" pitchFamily="2" charset="2"/>
            <a:buChar char="§"/>
          </a:pPr>
          <a:r>
            <a:rPr lang="en-US" sz="2000" dirty="0"/>
            <a:t>Increase from 67.2% to 72.2%</a:t>
          </a:r>
          <a:endParaRPr lang="en-US" sz="2000" b="0" dirty="0"/>
        </a:p>
      </dgm:t>
    </dgm:pt>
    <dgm:pt modelId="{E683B4E7-1849-40BB-8961-452F04B73FFB}" type="parTrans" cxnId="{F407F5DB-F2D7-48C2-8154-BDB9F375E239}">
      <dgm:prSet/>
      <dgm:spPr/>
      <dgm:t>
        <a:bodyPr/>
        <a:lstStyle/>
        <a:p>
          <a:endParaRPr lang="en-US"/>
        </a:p>
      </dgm:t>
    </dgm:pt>
    <dgm:pt modelId="{625B3B5E-401B-4B03-AA0C-2018732A2225}" type="sibTrans" cxnId="{F407F5DB-F2D7-48C2-8154-BDB9F375E239}">
      <dgm:prSet/>
      <dgm:spPr/>
      <dgm:t>
        <a:bodyPr/>
        <a:lstStyle/>
        <a:p>
          <a:endParaRPr lang="en-US"/>
        </a:p>
      </dgm:t>
    </dgm:pt>
    <dgm:pt modelId="{7CA238D4-B371-40DD-BC77-6893701A8B01}">
      <dgm:prSet custT="1"/>
      <dgm:spPr/>
      <dgm:t>
        <a:bodyPr/>
        <a:lstStyle/>
        <a:p>
          <a:pPr marL="457200" indent="-228600">
            <a:buFont typeface="Wingdings" panose="05000000000000000000" pitchFamily="2" charset="2"/>
            <a:buChar char="§"/>
          </a:pPr>
          <a:r>
            <a:rPr lang="en-US" sz="2000" dirty="0"/>
            <a:t>Baseline 67.2% (2024-25) based on the state annual survey</a:t>
          </a:r>
        </a:p>
      </dgm:t>
    </dgm:pt>
    <dgm:pt modelId="{6F1F97B9-ED1D-4891-863E-F391BA9D342B}" type="parTrans" cxnId="{9718947E-BAE5-4976-B50F-C561A9473739}">
      <dgm:prSet/>
      <dgm:spPr/>
      <dgm:t>
        <a:bodyPr/>
        <a:lstStyle/>
        <a:p>
          <a:endParaRPr lang="en-US"/>
        </a:p>
      </dgm:t>
    </dgm:pt>
    <dgm:pt modelId="{D7C1155B-19C0-4806-B88F-636D7AAA777F}" type="sibTrans" cxnId="{9718947E-BAE5-4976-B50F-C561A9473739}">
      <dgm:prSet/>
      <dgm:spPr/>
      <dgm:t>
        <a:bodyPr/>
        <a:lstStyle/>
        <a:p>
          <a:endParaRPr lang="en-US"/>
        </a:p>
      </dgm:t>
    </dgm:pt>
    <dgm:pt modelId="{B67C4F85-4494-4F3F-B96E-4BC6570A9CDE}" type="pres">
      <dgm:prSet presAssocID="{56385A6A-B420-47B1-80E4-46593A5AD90C}" presName="linearFlow" presStyleCnt="0">
        <dgm:presLayoutVars>
          <dgm:dir/>
          <dgm:animLvl val="lvl"/>
          <dgm:resizeHandles val="exact"/>
        </dgm:presLayoutVars>
      </dgm:prSet>
      <dgm:spPr/>
    </dgm:pt>
    <dgm:pt modelId="{A8963C09-0473-4E78-BCF0-E4FFA0CB8F13}" type="pres">
      <dgm:prSet presAssocID="{7E1DCE1C-A674-4456-8B5C-CB9B56286A83}" presName="composite" presStyleCnt="0"/>
      <dgm:spPr/>
    </dgm:pt>
    <dgm:pt modelId="{2C965BD5-0E5D-4297-A1D8-5875ABD83A03}" type="pres">
      <dgm:prSet presAssocID="{7E1DCE1C-A674-4456-8B5C-CB9B56286A83}" presName="parentText" presStyleLbl="alignNode1" presStyleIdx="0" presStyleCnt="2">
        <dgm:presLayoutVars>
          <dgm:chMax val="1"/>
          <dgm:bulletEnabled val="1"/>
        </dgm:presLayoutVars>
      </dgm:prSet>
      <dgm:spPr/>
    </dgm:pt>
    <dgm:pt modelId="{59BA1953-F5B4-4C44-A590-2B63614371EB}" type="pres">
      <dgm:prSet presAssocID="{7E1DCE1C-A674-4456-8B5C-CB9B56286A83}" presName="descendantText" presStyleLbl="alignAcc1" presStyleIdx="0" presStyleCnt="2">
        <dgm:presLayoutVars>
          <dgm:bulletEnabled val="1"/>
        </dgm:presLayoutVars>
      </dgm:prSet>
      <dgm:spPr/>
    </dgm:pt>
    <dgm:pt modelId="{1FD7EF28-456F-4BE9-B7D7-751CF435352D}" type="pres">
      <dgm:prSet presAssocID="{3D487FBD-6995-4BCA-AD28-F47F16D3E29D}" presName="sp" presStyleCnt="0"/>
      <dgm:spPr/>
    </dgm:pt>
    <dgm:pt modelId="{00BCE95A-3C1D-4141-A30A-F97934935897}" type="pres">
      <dgm:prSet presAssocID="{205D11EB-29D8-428C-BFC8-D5FCE120C294}" presName="composite" presStyleCnt="0"/>
      <dgm:spPr/>
    </dgm:pt>
    <dgm:pt modelId="{1C6A1552-8AC3-4F7A-8BE8-4D6D33A43C0F}" type="pres">
      <dgm:prSet presAssocID="{205D11EB-29D8-428C-BFC8-D5FCE120C294}" presName="parentText" presStyleLbl="alignNode1" presStyleIdx="1" presStyleCnt="2">
        <dgm:presLayoutVars>
          <dgm:chMax val="1"/>
          <dgm:bulletEnabled val="1"/>
        </dgm:presLayoutVars>
      </dgm:prSet>
      <dgm:spPr/>
    </dgm:pt>
    <dgm:pt modelId="{341B6B9B-0C59-4292-91ED-E2A8CFEDB72C}" type="pres">
      <dgm:prSet presAssocID="{205D11EB-29D8-428C-BFC8-D5FCE120C294}" presName="descendantText" presStyleLbl="alignAcc1" presStyleIdx="1" presStyleCnt="2">
        <dgm:presLayoutVars>
          <dgm:bulletEnabled val="1"/>
        </dgm:presLayoutVars>
      </dgm:prSet>
      <dgm:spPr/>
    </dgm:pt>
  </dgm:ptLst>
  <dgm:cxnLst>
    <dgm:cxn modelId="{2A991C04-0BC0-438E-B95F-BE04FAB17A9A}" type="presOf" srcId="{7CA238D4-B371-40DD-BC77-6893701A8B01}" destId="{341B6B9B-0C59-4292-91ED-E2A8CFEDB72C}" srcOrd="0" destOrd="2" presId="urn:microsoft.com/office/officeart/2005/8/layout/chevron2"/>
    <dgm:cxn modelId="{028D2D18-A840-4462-811B-E449CB0CEB85}" type="presOf" srcId="{DE3969F3-EEBD-4053-A1F2-0F54A1E33FCB}" destId="{59BA1953-F5B4-4C44-A590-2B63614371EB}" srcOrd="0" destOrd="1" presId="urn:microsoft.com/office/officeart/2005/8/layout/chevron2"/>
    <dgm:cxn modelId="{FC6BFE36-E6E7-4804-A402-12E83EDBBCAD}" type="presOf" srcId="{1396BE5E-C58D-48F3-9DB4-F6EEC58B6447}" destId="{59BA1953-F5B4-4C44-A590-2B63614371EB}" srcOrd="0" destOrd="2" presId="urn:microsoft.com/office/officeart/2005/8/layout/chevron2"/>
    <dgm:cxn modelId="{240A0B60-F302-4A2D-B87D-8DAA1F63C5E8}" type="presOf" srcId="{205D11EB-29D8-428C-BFC8-D5FCE120C294}" destId="{1C6A1552-8AC3-4F7A-8BE8-4D6D33A43C0F}" srcOrd="0" destOrd="0" presId="urn:microsoft.com/office/officeart/2005/8/layout/chevron2"/>
    <dgm:cxn modelId="{2C9FBC6C-6FD4-4512-9610-ABBE10B4B199}" srcId="{56385A6A-B420-47B1-80E4-46593A5AD90C}" destId="{205D11EB-29D8-428C-BFC8-D5FCE120C294}" srcOrd="1" destOrd="0" parTransId="{BBC8010A-8E2F-4B49-802F-E73D11ED6A12}" sibTransId="{D825B103-E457-4D73-8DAE-ABC7A0E39B8A}"/>
    <dgm:cxn modelId="{FEC4A84F-03CC-462A-A4A6-50D815389904}" type="presOf" srcId="{7E1DCE1C-A674-4456-8B5C-CB9B56286A83}" destId="{2C965BD5-0E5D-4297-A1D8-5875ABD83A03}" srcOrd="0" destOrd="0" presId="urn:microsoft.com/office/officeart/2005/8/layout/chevron2"/>
    <dgm:cxn modelId="{083AA671-2BCB-4B72-9556-AB5581507F2E}" srcId="{205D11EB-29D8-428C-BFC8-D5FCE120C294}" destId="{95C3A7FE-7308-4BC1-AFD7-B3F20C21B639}" srcOrd="0" destOrd="0" parTransId="{0C628C90-F1A3-4E79-BC07-620A4D2777F5}" sibTransId="{21BFBEE8-DA2E-4B42-9633-5B7DCA7244AF}"/>
    <dgm:cxn modelId="{80144C7A-4668-459A-B0AE-100AD4775255}" srcId="{7E1DCE1C-A674-4456-8B5C-CB9B56286A83}" destId="{3495B206-2BDA-4FAA-891A-CB24EE400338}" srcOrd="0" destOrd="0" parTransId="{9BEF109F-E5A9-4F41-8480-8FF08095E974}" sibTransId="{AAE078B2-9B54-4F6A-AA20-AE58C3D1F3C8}"/>
    <dgm:cxn modelId="{9718947E-BAE5-4976-B50F-C561A9473739}" srcId="{95C3A7FE-7308-4BC1-AFD7-B3F20C21B639}" destId="{7CA238D4-B371-40DD-BC77-6893701A8B01}" srcOrd="1" destOrd="0" parTransId="{6F1F97B9-ED1D-4891-863E-F391BA9D342B}" sibTransId="{D7C1155B-19C0-4806-B88F-636D7AAA777F}"/>
    <dgm:cxn modelId="{14486E93-87BB-432B-B120-09F05765ADED}" type="presOf" srcId="{56385A6A-B420-47B1-80E4-46593A5AD90C}" destId="{B67C4F85-4494-4F3F-B96E-4BC6570A9CDE}" srcOrd="0" destOrd="0" presId="urn:microsoft.com/office/officeart/2005/8/layout/chevron2"/>
    <dgm:cxn modelId="{CED0479F-AB3F-4054-ADCB-2B6A3B6FFD66}" type="presOf" srcId="{32C7A442-4E1A-49E4-88E6-7D8896F04D3A}" destId="{341B6B9B-0C59-4292-91ED-E2A8CFEDB72C}" srcOrd="0" destOrd="1" presId="urn:microsoft.com/office/officeart/2005/8/layout/chevron2"/>
    <dgm:cxn modelId="{0B315AA0-0619-4179-915B-455BEA73AB74}" srcId="{3495B206-2BDA-4FAA-891A-CB24EE400338}" destId="{DE3969F3-EEBD-4053-A1F2-0F54A1E33FCB}" srcOrd="0" destOrd="0" parTransId="{A29EECF0-1DE7-41AC-9B07-2CB8CB9E48E9}" sibTransId="{8CC42B55-EC49-4471-8EED-69DA32CA2C8D}"/>
    <dgm:cxn modelId="{94E99FA0-C3E2-4FA2-98F6-8A9355E01FCE}" type="presOf" srcId="{3495B206-2BDA-4FAA-891A-CB24EE400338}" destId="{59BA1953-F5B4-4C44-A590-2B63614371EB}" srcOrd="0" destOrd="0" presId="urn:microsoft.com/office/officeart/2005/8/layout/chevron2"/>
    <dgm:cxn modelId="{B24403C0-D077-4C1A-8755-E72B7351D3C7}" srcId="{56385A6A-B420-47B1-80E4-46593A5AD90C}" destId="{7E1DCE1C-A674-4456-8B5C-CB9B56286A83}" srcOrd="0" destOrd="0" parTransId="{C080A2AB-17C7-41CB-9684-A7642FD6F9EA}" sibTransId="{3D487FBD-6995-4BCA-AD28-F47F16D3E29D}"/>
    <dgm:cxn modelId="{F407F5DB-F2D7-48C2-8154-BDB9F375E239}" srcId="{95C3A7FE-7308-4BC1-AFD7-B3F20C21B639}" destId="{32C7A442-4E1A-49E4-88E6-7D8896F04D3A}" srcOrd="0" destOrd="0" parTransId="{E683B4E7-1849-40BB-8961-452F04B73FFB}" sibTransId="{625B3B5E-401B-4B03-AA0C-2018732A2225}"/>
    <dgm:cxn modelId="{26550FEB-BC2B-4E42-907A-21EB365315EE}" type="presOf" srcId="{95C3A7FE-7308-4BC1-AFD7-B3F20C21B639}" destId="{341B6B9B-0C59-4292-91ED-E2A8CFEDB72C}" srcOrd="0" destOrd="0" presId="urn:microsoft.com/office/officeart/2005/8/layout/chevron2"/>
    <dgm:cxn modelId="{14E103FB-F311-42F2-A0FB-16948637850A}" srcId="{3495B206-2BDA-4FAA-891A-CB24EE400338}" destId="{1396BE5E-C58D-48F3-9DB4-F6EEC58B6447}" srcOrd="1" destOrd="0" parTransId="{DEBEAFB0-2158-4F9B-B3B4-F3BF65CCCA4D}" sibTransId="{5C83A8AC-E0FD-452D-901E-14245EEAF33B}"/>
    <dgm:cxn modelId="{4F3F5FB6-8D24-4C8A-B71C-47FA2E3FAC21}" type="presParOf" srcId="{B67C4F85-4494-4F3F-B96E-4BC6570A9CDE}" destId="{A8963C09-0473-4E78-BCF0-E4FFA0CB8F13}" srcOrd="0" destOrd="0" presId="urn:microsoft.com/office/officeart/2005/8/layout/chevron2"/>
    <dgm:cxn modelId="{09BA409F-9DD0-47DE-B9F6-D588CBA47FB8}" type="presParOf" srcId="{A8963C09-0473-4E78-BCF0-E4FFA0CB8F13}" destId="{2C965BD5-0E5D-4297-A1D8-5875ABD83A03}" srcOrd="0" destOrd="0" presId="urn:microsoft.com/office/officeart/2005/8/layout/chevron2"/>
    <dgm:cxn modelId="{0412DA5F-D549-46F1-9848-4C963A95EDDD}" type="presParOf" srcId="{A8963C09-0473-4E78-BCF0-E4FFA0CB8F13}" destId="{59BA1953-F5B4-4C44-A590-2B63614371EB}" srcOrd="1" destOrd="0" presId="urn:microsoft.com/office/officeart/2005/8/layout/chevron2"/>
    <dgm:cxn modelId="{4F801110-93EA-4BD0-AEF4-1334E40B61D8}" type="presParOf" srcId="{B67C4F85-4494-4F3F-B96E-4BC6570A9CDE}" destId="{1FD7EF28-456F-4BE9-B7D7-751CF435352D}" srcOrd="1" destOrd="0" presId="urn:microsoft.com/office/officeart/2005/8/layout/chevron2"/>
    <dgm:cxn modelId="{87E1F64A-D2DD-4848-9A31-686C63E92ADF}" type="presParOf" srcId="{B67C4F85-4494-4F3F-B96E-4BC6570A9CDE}" destId="{00BCE95A-3C1D-4141-A30A-F97934935897}" srcOrd="2" destOrd="0" presId="urn:microsoft.com/office/officeart/2005/8/layout/chevron2"/>
    <dgm:cxn modelId="{2081A458-1220-4159-BAB5-9AA396BA0BD9}" type="presParOf" srcId="{00BCE95A-3C1D-4141-A30A-F97934935897}" destId="{1C6A1552-8AC3-4F7A-8BE8-4D6D33A43C0F}" srcOrd="0" destOrd="0" presId="urn:microsoft.com/office/officeart/2005/8/layout/chevron2"/>
    <dgm:cxn modelId="{5F084C9F-EA71-4272-9617-9BD267545843}" type="presParOf" srcId="{00BCE95A-3C1D-4141-A30A-F97934935897}" destId="{341B6B9B-0C59-4292-91ED-E2A8CFEDB72C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6385A6A-B420-47B1-80E4-46593A5AD90C}" type="doc">
      <dgm:prSet loTypeId="urn:microsoft.com/office/officeart/2005/8/layout/chevron2" loCatId="process" qsTypeId="urn:microsoft.com/office/officeart/2005/8/quickstyle/simple4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7E1DCE1C-A674-4456-8B5C-CB9B56286A83}">
      <dgm:prSet/>
      <dgm:spPr/>
      <dgm:t>
        <a:bodyPr/>
        <a:lstStyle/>
        <a:p>
          <a:r>
            <a:rPr lang="en-US" b="1" dirty="0"/>
            <a:t>Course Success</a:t>
          </a:r>
        </a:p>
      </dgm:t>
    </dgm:pt>
    <dgm:pt modelId="{C080A2AB-17C7-41CB-9684-A7642FD6F9EA}" type="parTrans" cxnId="{B24403C0-D077-4C1A-8755-E72B7351D3C7}">
      <dgm:prSet/>
      <dgm:spPr/>
      <dgm:t>
        <a:bodyPr/>
        <a:lstStyle/>
        <a:p>
          <a:endParaRPr lang="en-US"/>
        </a:p>
      </dgm:t>
    </dgm:pt>
    <dgm:pt modelId="{3D487FBD-6995-4BCA-AD28-F47F16D3E29D}" type="sibTrans" cxnId="{B24403C0-D077-4C1A-8755-E72B7351D3C7}">
      <dgm:prSet/>
      <dgm:spPr/>
      <dgm:t>
        <a:bodyPr/>
        <a:lstStyle/>
        <a:p>
          <a:endParaRPr lang="en-US"/>
        </a:p>
      </dgm:t>
    </dgm:pt>
    <dgm:pt modelId="{3495B206-2BDA-4FAA-891A-CB24EE400338}">
      <dgm:prSet custT="1"/>
      <dgm:spPr/>
      <dgm:t>
        <a:bodyPr/>
        <a:lstStyle/>
        <a:p>
          <a:pPr>
            <a:buFont typeface="Wingdings" panose="05000000000000000000" pitchFamily="2" charset="2"/>
            <a:buNone/>
          </a:pPr>
          <a:r>
            <a:rPr lang="en-US" sz="1800" b="1" dirty="0"/>
            <a:t>Transfer Level Course Success rate increase from 73.5% to 80%</a:t>
          </a:r>
        </a:p>
      </dgm:t>
    </dgm:pt>
    <dgm:pt modelId="{9BEF109F-E5A9-4F41-8480-8FF08095E974}" type="parTrans" cxnId="{80144C7A-4668-459A-B0AE-100AD4775255}">
      <dgm:prSet/>
      <dgm:spPr/>
      <dgm:t>
        <a:bodyPr/>
        <a:lstStyle/>
        <a:p>
          <a:endParaRPr lang="en-US"/>
        </a:p>
      </dgm:t>
    </dgm:pt>
    <dgm:pt modelId="{AAE078B2-9B54-4F6A-AA20-AE58C3D1F3C8}" type="sibTrans" cxnId="{80144C7A-4668-459A-B0AE-100AD4775255}">
      <dgm:prSet/>
      <dgm:spPr/>
      <dgm:t>
        <a:bodyPr/>
        <a:lstStyle/>
        <a:p>
          <a:endParaRPr lang="en-US"/>
        </a:p>
      </dgm:t>
    </dgm:pt>
    <dgm:pt modelId="{205D11EB-29D8-428C-BFC8-D5FCE120C294}">
      <dgm:prSet custT="1"/>
      <dgm:spPr/>
      <dgm:t>
        <a:bodyPr/>
        <a:lstStyle/>
        <a:p>
          <a:pPr>
            <a:lnSpc>
              <a:spcPct val="90000"/>
            </a:lnSpc>
          </a:pPr>
          <a:endParaRPr lang="en-US" sz="1400" b="1" dirty="0"/>
        </a:p>
        <a:p>
          <a:pPr>
            <a:lnSpc>
              <a:spcPts val="1100"/>
            </a:lnSpc>
          </a:pPr>
          <a:r>
            <a:rPr lang="en-US" sz="1400" b="1" dirty="0"/>
            <a:t>Online</a:t>
          </a:r>
        </a:p>
        <a:p>
          <a:pPr>
            <a:lnSpc>
              <a:spcPts val="1100"/>
            </a:lnSpc>
          </a:pPr>
          <a:r>
            <a:rPr lang="en-US" sz="1400" b="1" dirty="0"/>
            <a:t>Course </a:t>
          </a:r>
        </a:p>
        <a:p>
          <a:pPr>
            <a:lnSpc>
              <a:spcPts val="1100"/>
            </a:lnSpc>
          </a:pPr>
          <a:r>
            <a:rPr lang="en-US" sz="1400" b="1" dirty="0"/>
            <a:t>Success</a:t>
          </a:r>
        </a:p>
      </dgm:t>
    </dgm:pt>
    <dgm:pt modelId="{BBC8010A-8E2F-4B49-802F-E73D11ED6A12}" type="parTrans" cxnId="{2C9FBC6C-6FD4-4512-9610-ABBE10B4B199}">
      <dgm:prSet/>
      <dgm:spPr/>
      <dgm:t>
        <a:bodyPr/>
        <a:lstStyle/>
        <a:p>
          <a:endParaRPr lang="en-US"/>
        </a:p>
      </dgm:t>
    </dgm:pt>
    <dgm:pt modelId="{D825B103-E457-4D73-8DAE-ABC7A0E39B8A}" type="sibTrans" cxnId="{2C9FBC6C-6FD4-4512-9610-ABBE10B4B199}">
      <dgm:prSet/>
      <dgm:spPr/>
      <dgm:t>
        <a:bodyPr/>
        <a:lstStyle/>
        <a:p>
          <a:endParaRPr lang="en-US"/>
        </a:p>
      </dgm:t>
    </dgm:pt>
    <dgm:pt modelId="{95C3A7FE-7308-4BC1-AFD7-B3F20C21B639}">
      <dgm:prSet custT="1"/>
      <dgm:spPr/>
      <dgm:t>
        <a:bodyPr/>
        <a:lstStyle/>
        <a:p>
          <a:pPr marL="228600" indent="-228600">
            <a:buNone/>
          </a:pPr>
          <a:r>
            <a:rPr lang="en-US" sz="1800" b="1" dirty="0"/>
            <a:t>Online Course Success Rate increase from 64.5% to 72%</a:t>
          </a:r>
        </a:p>
      </dgm:t>
    </dgm:pt>
    <dgm:pt modelId="{0C628C90-F1A3-4E79-BC07-620A4D2777F5}" type="parTrans" cxnId="{083AA671-2BCB-4B72-9556-AB5581507F2E}">
      <dgm:prSet/>
      <dgm:spPr/>
      <dgm:t>
        <a:bodyPr/>
        <a:lstStyle/>
        <a:p>
          <a:endParaRPr lang="en-US"/>
        </a:p>
      </dgm:t>
    </dgm:pt>
    <dgm:pt modelId="{21BFBEE8-DA2E-4B42-9633-5B7DCA7244AF}" type="sibTrans" cxnId="{083AA671-2BCB-4B72-9556-AB5581507F2E}">
      <dgm:prSet/>
      <dgm:spPr/>
      <dgm:t>
        <a:bodyPr/>
        <a:lstStyle/>
        <a:p>
          <a:endParaRPr lang="en-US"/>
        </a:p>
      </dgm:t>
    </dgm:pt>
    <dgm:pt modelId="{DE3969F3-EEBD-4053-A1F2-0F54A1E33FCB}">
      <dgm:prSet custT="1"/>
      <dgm:spPr/>
      <dgm:t>
        <a:bodyPr/>
        <a:lstStyle/>
        <a:p>
          <a:pPr>
            <a:buFont typeface="Wingdings" panose="05000000000000000000" pitchFamily="2" charset="2"/>
            <a:buChar char="§"/>
          </a:pPr>
          <a:r>
            <a:rPr lang="en-US" sz="1800" dirty="0"/>
            <a:t>Lagging Indicator - Completion </a:t>
          </a:r>
        </a:p>
      </dgm:t>
    </dgm:pt>
    <dgm:pt modelId="{A29EECF0-1DE7-41AC-9B07-2CB8CB9E48E9}" type="parTrans" cxnId="{0B315AA0-0619-4179-915B-455BEA73AB74}">
      <dgm:prSet/>
      <dgm:spPr/>
      <dgm:t>
        <a:bodyPr/>
        <a:lstStyle/>
        <a:p>
          <a:endParaRPr lang="en-US"/>
        </a:p>
      </dgm:t>
    </dgm:pt>
    <dgm:pt modelId="{8CC42B55-EC49-4471-8EED-69DA32CA2C8D}" type="sibTrans" cxnId="{0B315AA0-0619-4179-915B-455BEA73AB74}">
      <dgm:prSet/>
      <dgm:spPr/>
      <dgm:t>
        <a:bodyPr/>
        <a:lstStyle/>
        <a:p>
          <a:endParaRPr lang="en-US"/>
        </a:p>
      </dgm:t>
    </dgm:pt>
    <dgm:pt modelId="{1396BE5E-C58D-48F3-9DB4-F6EEC58B6447}">
      <dgm:prSet custT="1"/>
      <dgm:spPr/>
      <dgm:t>
        <a:bodyPr/>
        <a:lstStyle/>
        <a:p>
          <a:pPr>
            <a:buFont typeface="Wingdings" panose="05000000000000000000" pitchFamily="2" charset="2"/>
            <a:buChar char="§"/>
          </a:pPr>
          <a:r>
            <a:rPr lang="en-US" sz="1800" dirty="0"/>
            <a:t>73.5% (baseline 2024-25)  and 79% peer college’s data (Lake Tahoe, Mendocino,….)</a:t>
          </a:r>
        </a:p>
      </dgm:t>
    </dgm:pt>
    <dgm:pt modelId="{DEBEAFB0-2158-4F9B-B3B4-F3BF65CCCA4D}" type="parTrans" cxnId="{14E103FB-F311-42F2-A0FB-16948637850A}">
      <dgm:prSet/>
      <dgm:spPr/>
      <dgm:t>
        <a:bodyPr/>
        <a:lstStyle/>
        <a:p>
          <a:endParaRPr lang="en-US"/>
        </a:p>
      </dgm:t>
    </dgm:pt>
    <dgm:pt modelId="{5C83A8AC-E0FD-452D-901E-14245EEAF33B}" type="sibTrans" cxnId="{14E103FB-F311-42F2-A0FB-16948637850A}">
      <dgm:prSet/>
      <dgm:spPr/>
      <dgm:t>
        <a:bodyPr/>
        <a:lstStyle/>
        <a:p>
          <a:endParaRPr lang="en-US"/>
        </a:p>
      </dgm:t>
    </dgm:pt>
    <dgm:pt modelId="{32C7A442-4E1A-49E4-88E6-7D8896F04D3A}">
      <dgm:prSet custT="1"/>
      <dgm:spPr/>
      <dgm:t>
        <a:bodyPr/>
        <a:lstStyle/>
        <a:p>
          <a:pPr marL="457200" indent="-228600">
            <a:buFont typeface="Wingdings" panose="05000000000000000000" pitchFamily="2" charset="2"/>
            <a:buChar char="§"/>
          </a:pPr>
          <a:r>
            <a:rPr lang="en-US" sz="1800" dirty="0"/>
            <a:t>Lagging Indicator - Completion </a:t>
          </a:r>
          <a:endParaRPr lang="en-US" sz="1800" b="0" dirty="0"/>
        </a:p>
      </dgm:t>
    </dgm:pt>
    <dgm:pt modelId="{E683B4E7-1849-40BB-8961-452F04B73FFB}" type="parTrans" cxnId="{F407F5DB-F2D7-48C2-8154-BDB9F375E239}">
      <dgm:prSet/>
      <dgm:spPr/>
      <dgm:t>
        <a:bodyPr/>
        <a:lstStyle/>
        <a:p>
          <a:endParaRPr lang="en-US"/>
        </a:p>
      </dgm:t>
    </dgm:pt>
    <dgm:pt modelId="{625B3B5E-401B-4B03-AA0C-2018732A2225}" type="sibTrans" cxnId="{F407F5DB-F2D7-48C2-8154-BDB9F375E239}">
      <dgm:prSet/>
      <dgm:spPr/>
      <dgm:t>
        <a:bodyPr/>
        <a:lstStyle/>
        <a:p>
          <a:endParaRPr lang="en-US"/>
        </a:p>
      </dgm:t>
    </dgm:pt>
    <dgm:pt modelId="{341D0E10-2064-4620-995F-D28AB4A09C78}">
      <dgm:prSet custT="1"/>
      <dgm:spPr/>
      <dgm:t>
        <a:bodyPr/>
        <a:lstStyle/>
        <a:p>
          <a:pPr marL="457200" indent="-228600">
            <a:buFont typeface="Wingdings" panose="05000000000000000000" pitchFamily="2" charset="2"/>
            <a:buChar char="§"/>
          </a:pPr>
          <a:r>
            <a:rPr lang="en-US" sz="1800" dirty="0"/>
            <a:t>64.5(Fall 2024)  and statewide is 71.2%</a:t>
          </a:r>
        </a:p>
      </dgm:t>
    </dgm:pt>
    <dgm:pt modelId="{42F74A2E-A747-438D-9DE6-A3149644E029}" type="parTrans" cxnId="{C3F8892A-EF3E-440E-B788-36761D7B6E97}">
      <dgm:prSet/>
      <dgm:spPr/>
      <dgm:t>
        <a:bodyPr/>
        <a:lstStyle/>
        <a:p>
          <a:endParaRPr lang="en-US"/>
        </a:p>
      </dgm:t>
    </dgm:pt>
    <dgm:pt modelId="{6F20D780-FF70-49B2-AD8E-359E8F266AE8}" type="sibTrans" cxnId="{C3F8892A-EF3E-440E-B788-36761D7B6E97}">
      <dgm:prSet/>
      <dgm:spPr/>
      <dgm:t>
        <a:bodyPr/>
        <a:lstStyle/>
        <a:p>
          <a:endParaRPr lang="en-US"/>
        </a:p>
      </dgm:t>
    </dgm:pt>
    <dgm:pt modelId="{B67C4F85-4494-4F3F-B96E-4BC6570A9CDE}" type="pres">
      <dgm:prSet presAssocID="{56385A6A-B420-47B1-80E4-46593A5AD90C}" presName="linearFlow" presStyleCnt="0">
        <dgm:presLayoutVars>
          <dgm:dir/>
          <dgm:animLvl val="lvl"/>
          <dgm:resizeHandles val="exact"/>
        </dgm:presLayoutVars>
      </dgm:prSet>
      <dgm:spPr/>
    </dgm:pt>
    <dgm:pt modelId="{A8963C09-0473-4E78-BCF0-E4FFA0CB8F13}" type="pres">
      <dgm:prSet presAssocID="{7E1DCE1C-A674-4456-8B5C-CB9B56286A83}" presName="composite" presStyleCnt="0"/>
      <dgm:spPr/>
    </dgm:pt>
    <dgm:pt modelId="{2C965BD5-0E5D-4297-A1D8-5875ABD83A03}" type="pres">
      <dgm:prSet presAssocID="{7E1DCE1C-A674-4456-8B5C-CB9B56286A83}" presName="parentText" presStyleLbl="alignNode1" presStyleIdx="0" presStyleCnt="2">
        <dgm:presLayoutVars>
          <dgm:chMax val="1"/>
          <dgm:bulletEnabled val="1"/>
        </dgm:presLayoutVars>
      </dgm:prSet>
      <dgm:spPr/>
    </dgm:pt>
    <dgm:pt modelId="{59BA1953-F5B4-4C44-A590-2B63614371EB}" type="pres">
      <dgm:prSet presAssocID="{7E1DCE1C-A674-4456-8B5C-CB9B56286A83}" presName="descendantText" presStyleLbl="alignAcc1" presStyleIdx="0" presStyleCnt="2">
        <dgm:presLayoutVars>
          <dgm:bulletEnabled val="1"/>
        </dgm:presLayoutVars>
      </dgm:prSet>
      <dgm:spPr/>
    </dgm:pt>
    <dgm:pt modelId="{1FD7EF28-456F-4BE9-B7D7-751CF435352D}" type="pres">
      <dgm:prSet presAssocID="{3D487FBD-6995-4BCA-AD28-F47F16D3E29D}" presName="sp" presStyleCnt="0"/>
      <dgm:spPr/>
    </dgm:pt>
    <dgm:pt modelId="{00BCE95A-3C1D-4141-A30A-F97934935897}" type="pres">
      <dgm:prSet presAssocID="{205D11EB-29D8-428C-BFC8-D5FCE120C294}" presName="composite" presStyleCnt="0"/>
      <dgm:spPr/>
    </dgm:pt>
    <dgm:pt modelId="{1C6A1552-8AC3-4F7A-8BE8-4D6D33A43C0F}" type="pres">
      <dgm:prSet presAssocID="{205D11EB-29D8-428C-BFC8-D5FCE120C294}" presName="parentText" presStyleLbl="alignNode1" presStyleIdx="1" presStyleCnt="2">
        <dgm:presLayoutVars>
          <dgm:chMax val="1"/>
          <dgm:bulletEnabled val="1"/>
        </dgm:presLayoutVars>
      </dgm:prSet>
      <dgm:spPr/>
    </dgm:pt>
    <dgm:pt modelId="{341B6B9B-0C59-4292-91ED-E2A8CFEDB72C}" type="pres">
      <dgm:prSet presAssocID="{205D11EB-29D8-428C-BFC8-D5FCE120C294}" presName="descendantText" presStyleLbl="alignAcc1" presStyleIdx="1" presStyleCnt="2">
        <dgm:presLayoutVars>
          <dgm:bulletEnabled val="1"/>
        </dgm:presLayoutVars>
      </dgm:prSet>
      <dgm:spPr/>
    </dgm:pt>
  </dgm:ptLst>
  <dgm:cxnLst>
    <dgm:cxn modelId="{EDBF0C0B-6148-4548-8FC6-9663777C31D0}" type="presOf" srcId="{7E1DCE1C-A674-4456-8B5C-CB9B56286A83}" destId="{2C965BD5-0E5D-4297-A1D8-5875ABD83A03}" srcOrd="0" destOrd="0" presId="urn:microsoft.com/office/officeart/2005/8/layout/chevron2"/>
    <dgm:cxn modelId="{C3F8892A-EF3E-440E-B788-36761D7B6E97}" srcId="{95C3A7FE-7308-4BC1-AFD7-B3F20C21B639}" destId="{341D0E10-2064-4620-995F-D28AB4A09C78}" srcOrd="1" destOrd="0" parTransId="{42F74A2E-A747-438D-9DE6-A3149644E029}" sibTransId="{6F20D780-FF70-49B2-AD8E-359E8F266AE8}"/>
    <dgm:cxn modelId="{2C9FBC6C-6FD4-4512-9610-ABBE10B4B199}" srcId="{56385A6A-B420-47B1-80E4-46593A5AD90C}" destId="{205D11EB-29D8-428C-BFC8-D5FCE120C294}" srcOrd="1" destOrd="0" parTransId="{BBC8010A-8E2F-4B49-802F-E73D11ED6A12}" sibTransId="{D825B103-E457-4D73-8DAE-ABC7A0E39B8A}"/>
    <dgm:cxn modelId="{083AA671-2BCB-4B72-9556-AB5581507F2E}" srcId="{205D11EB-29D8-428C-BFC8-D5FCE120C294}" destId="{95C3A7FE-7308-4BC1-AFD7-B3F20C21B639}" srcOrd="0" destOrd="0" parTransId="{0C628C90-F1A3-4E79-BC07-620A4D2777F5}" sibTransId="{21BFBEE8-DA2E-4B42-9633-5B7DCA7244AF}"/>
    <dgm:cxn modelId="{A9D01154-FCF0-46BF-A5F6-B1441A2357AC}" type="presOf" srcId="{32C7A442-4E1A-49E4-88E6-7D8896F04D3A}" destId="{341B6B9B-0C59-4292-91ED-E2A8CFEDB72C}" srcOrd="0" destOrd="1" presId="urn:microsoft.com/office/officeart/2005/8/layout/chevron2"/>
    <dgm:cxn modelId="{91E8A175-B55F-456D-B8F9-EFBE27B35BB6}" type="presOf" srcId="{205D11EB-29D8-428C-BFC8-D5FCE120C294}" destId="{1C6A1552-8AC3-4F7A-8BE8-4D6D33A43C0F}" srcOrd="0" destOrd="0" presId="urn:microsoft.com/office/officeart/2005/8/layout/chevron2"/>
    <dgm:cxn modelId="{80144C7A-4668-459A-B0AE-100AD4775255}" srcId="{7E1DCE1C-A674-4456-8B5C-CB9B56286A83}" destId="{3495B206-2BDA-4FAA-891A-CB24EE400338}" srcOrd="0" destOrd="0" parTransId="{9BEF109F-E5A9-4F41-8480-8FF08095E974}" sibTransId="{AAE078B2-9B54-4F6A-AA20-AE58C3D1F3C8}"/>
    <dgm:cxn modelId="{859E8081-E347-4DF7-B85C-5CFC8C6A6E56}" type="presOf" srcId="{341D0E10-2064-4620-995F-D28AB4A09C78}" destId="{341B6B9B-0C59-4292-91ED-E2A8CFEDB72C}" srcOrd="0" destOrd="2" presId="urn:microsoft.com/office/officeart/2005/8/layout/chevron2"/>
    <dgm:cxn modelId="{14486E93-87BB-432B-B120-09F05765ADED}" type="presOf" srcId="{56385A6A-B420-47B1-80E4-46593A5AD90C}" destId="{B67C4F85-4494-4F3F-B96E-4BC6570A9CDE}" srcOrd="0" destOrd="0" presId="urn:microsoft.com/office/officeart/2005/8/layout/chevron2"/>
    <dgm:cxn modelId="{0B315AA0-0619-4179-915B-455BEA73AB74}" srcId="{3495B206-2BDA-4FAA-891A-CB24EE400338}" destId="{DE3969F3-EEBD-4053-A1F2-0F54A1E33FCB}" srcOrd="0" destOrd="0" parTransId="{A29EECF0-1DE7-41AC-9B07-2CB8CB9E48E9}" sibTransId="{8CC42B55-EC49-4471-8EED-69DA32CA2C8D}"/>
    <dgm:cxn modelId="{2333CDA2-EF93-4BC5-AFA3-348946F72CE6}" type="presOf" srcId="{DE3969F3-EEBD-4053-A1F2-0F54A1E33FCB}" destId="{59BA1953-F5B4-4C44-A590-2B63614371EB}" srcOrd="0" destOrd="1" presId="urn:microsoft.com/office/officeart/2005/8/layout/chevron2"/>
    <dgm:cxn modelId="{B24403C0-D077-4C1A-8755-E72B7351D3C7}" srcId="{56385A6A-B420-47B1-80E4-46593A5AD90C}" destId="{7E1DCE1C-A674-4456-8B5C-CB9B56286A83}" srcOrd="0" destOrd="0" parTransId="{C080A2AB-17C7-41CB-9684-A7642FD6F9EA}" sibTransId="{3D487FBD-6995-4BCA-AD28-F47F16D3E29D}"/>
    <dgm:cxn modelId="{86245CC1-4555-4A93-8633-98A8F167BB29}" type="presOf" srcId="{3495B206-2BDA-4FAA-891A-CB24EE400338}" destId="{59BA1953-F5B4-4C44-A590-2B63614371EB}" srcOrd="0" destOrd="0" presId="urn:microsoft.com/office/officeart/2005/8/layout/chevron2"/>
    <dgm:cxn modelId="{A6C446D3-02A6-47C4-B529-0D26FC31F035}" type="presOf" srcId="{1396BE5E-C58D-48F3-9DB4-F6EEC58B6447}" destId="{59BA1953-F5B4-4C44-A590-2B63614371EB}" srcOrd="0" destOrd="2" presId="urn:microsoft.com/office/officeart/2005/8/layout/chevron2"/>
    <dgm:cxn modelId="{F407F5DB-F2D7-48C2-8154-BDB9F375E239}" srcId="{95C3A7FE-7308-4BC1-AFD7-B3F20C21B639}" destId="{32C7A442-4E1A-49E4-88E6-7D8896F04D3A}" srcOrd="0" destOrd="0" parTransId="{E683B4E7-1849-40BB-8961-452F04B73FFB}" sibTransId="{625B3B5E-401B-4B03-AA0C-2018732A2225}"/>
    <dgm:cxn modelId="{DCA065F2-C252-4C42-BC1E-D8357EBE7B2F}" type="presOf" srcId="{95C3A7FE-7308-4BC1-AFD7-B3F20C21B639}" destId="{341B6B9B-0C59-4292-91ED-E2A8CFEDB72C}" srcOrd="0" destOrd="0" presId="urn:microsoft.com/office/officeart/2005/8/layout/chevron2"/>
    <dgm:cxn modelId="{14E103FB-F311-42F2-A0FB-16948637850A}" srcId="{3495B206-2BDA-4FAA-891A-CB24EE400338}" destId="{1396BE5E-C58D-48F3-9DB4-F6EEC58B6447}" srcOrd="1" destOrd="0" parTransId="{DEBEAFB0-2158-4F9B-B3B4-F3BF65CCCA4D}" sibTransId="{5C83A8AC-E0FD-452D-901E-14245EEAF33B}"/>
    <dgm:cxn modelId="{631F8AF8-4791-4E8B-8A7B-24CAEF9350CA}" type="presParOf" srcId="{B67C4F85-4494-4F3F-B96E-4BC6570A9CDE}" destId="{A8963C09-0473-4E78-BCF0-E4FFA0CB8F13}" srcOrd="0" destOrd="0" presId="urn:microsoft.com/office/officeart/2005/8/layout/chevron2"/>
    <dgm:cxn modelId="{AB87FBD3-96A0-4B98-AEE4-11D3FC6BD840}" type="presParOf" srcId="{A8963C09-0473-4E78-BCF0-E4FFA0CB8F13}" destId="{2C965BD5-0E5D-4297-A1D8-5875ABD83A03}" srcOrd="0" destOrd="0" presId="urn:microsoft.com/office/officeart/2005/8/layout/chevron2"/>
    <dgm:cxn modelId="{0CC31636-E0A8-4E4E-B895-E95310092C5D}" type="presParOf" srcId="{A8963C09-0473-4E78-BCF0-E4FFA0CB8F13}" destId="{59BA1953-F5B4-4C44-A590-2B63614371EB}" srcOrd="1" destOrd="0" presId="urn:microsoft.com/office/officeart/2005/8/layout/chevron2"/>
    <dgm:cxn modelId="{BC8B9040-DE48-47E7-8B9B-76852A6A0ADF}" type="presParOf" srcId="{B67C4F85-4494-4F3F-B96E-4BC6570A9CDE}" destId="{1FD7EF28-456F-4BE9-B7D7-751CF435352D}" srcOrd="1" destOrd="0" presId="urn:microsoft.com/office/officeart/2005/8/layout/chevron2"/>
    <dgm:cxn modelId="{583505B1-5510-4174-9F16-43AFC3244ACE}" type="presParOf" srcId="{B67C4F85-4494-4F3F-B96E-4BC6570A9CDE}" destId="{00BCE95A-3C1D-4141-A30A-F97934935897}" srcOrd="2" destOrd="0" presId="urn:microsoft.com/office/officeart/2005/8/layout/chevron2"/>
    <dgm:cxn modelId="{A4E45268-E231-4A25-8A83-A1374AF93910}" type="presParOf" srcId="{00BCE95A-3C1D-4141-A30A-F97934935897}" destId="{1C6A1552-8AC3-4F7A-8BE8-4D6D33A43C0F}" srcOrd="0" destOrd="0" presId="urn:microsoft.com/office/officeart/2005/8/layout/chevron2"/>
    <dgm:cxn modelId="{3C195B36-48F9-4460-A050-058A16D19EDA}" type="presParOf" srcId="{00BCE95A-3C1D-4141-A30A-F97934935897}" destId="{341B6B9B-0C59-4292-91ED-E2A8CFEDB72C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6385A6A-B420-47B1-80E4-46593A5AD90C}" type="doc">
      <dgm:prSet loTypeId="urn:microsoft.com/office/officeart/2005/8/layout/chevron2" loCatId="process" qsTypeId="urn:microsoft.com/office/officeart/2005/8/quickstyle/simple4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7E1DCE1C-A674-4456-8B5C-CB9B56286A83}">
      <dgm:prSet custT="1"/>
      <dgm:spPr/>
      <dgm:t>
        <a:bodyPr anchor="b"/>
        <a:lstStyle/>
        <a:p>
          <a:r>
            <a:rPr lang="en-US" sz="2400" b="1" dirty="0"/>
            <a:t>FTE</a:t>
          </a:r>
        </a:p>
      </dgm:t>
    </dgm:pt>
    <dgm:pt modelId="{C080A2AB-17C7-41CB-9684-A7642FD6F9EA}" type="parTrans" cxnId="{B24403C0-D077-4C1A-8755-E72B7351D3C7}">
      <dgm:prSet/>
      <dgm:spPr/>
      <dgm:t>
        <a:bodyPr/>
        <a:lstStyle/>
        <a:p>
          <a:endParaRPr lang="en-US"/>
        </a:p>
      </dgm:t>
    </dgm:pt>
    <dgm:pt modelId="{3D487FBD-6995-4BCA-AD28-F47F16D3E29D}" type="sibTrans" cxnId="{B24403C0-D077-4C1A-8755-E72B7351D3C7}">
      <dgm:prSet/>
      <dgm:spPr/>
      <dgm:t>
        <a:bodyPr/>
        <a:lstStyle/>
        <a:p>
          <a:endParaRPr lang="en-US"/>
        </a:p>
      </dgm:t>
    </dgm:pt>
    <dgm:pt modelId="{3495B206-2BDA-4FAA-891A-CB24EE400338}">
      <dgm:prSet custT="1"/>
      <dgm:spPr/>
      <dgm:t>
        <a:bodyPr/>
        <a:lstStyle/>
        <a:p>
          <a:pPr>
            <a:buFont typeface="Wingdings" panose="05000000000000000000" pitchFamily="2" charset="2"/>
            <a:buNone/>
          </a:pPr>
          <a:r>
            <a:rPr lang="en-US" sz="1800" b="1" dirty="0"/>
            <a:t>Increase from 2274 to 2911 (Pre-COVID)</a:t>
          </a:r>
        </a:p>
      </dgm:t>
    </dgm:pt>
    <dgm:pt modelId="{9BEF109F-E5A9-4F41-8480-8FF08095E974}" type="parTrans" cxnId="{80144C7A-4668-459A-B0AE-100AD4775255}">
      <dgm:prSet/>
      <dgm:spPr/>
      <dgm:t>
        <a:bodyPr/>
        <a:lstStyle/>
        <a:p>
          <a:endParaRPr lang="en-US"/>
        </a:p>
      </dgm:t>
    </dgm:pt>
    <dgm:pt modelId="{AAE078B2-9B54-4F6A-AA20-AE58C3D1F3C8}" type="sibTrans" cxnId="{80144C7A-4668-459A-B0AE-100AD4775255}">
      <dgm:prSet/>
      <dgm:spPr/>
      <dgm:t>
        <a:bodyPr/>
        <a:lstStyle/>
        <a:p>
          <a:endParaRPr lang="en-US"/>
        </a:p>
      </dgm:t>
    </dgm:pt>
    <dgm:pt modelId="{205D11EB-29D8-428C-BFC8-D5FCE120C294}">
      <dgm:prSet/>
      <dgm:spPr/>
      <dgm:t>
        <a:bodyPr/>
        <a:lstStyle/>
        <a:p>
          <a:r>
            <a:rPr lang="en-US" b="1" dirty="0"/>
            <a:t>FTE </a:t>
          </a:r>
        </a:p>
        <a:p>
          <a:r>
            <a:rPr lang="en-US" dirty="0"/>
            <a:t>15+ credits </a:t>
          </a:r>
          <a:endParaRPr lang="en-US" b="1" dirty="0"/>
        </a:p>
      </dgm:t>
    </dgm:pt>
    <dgm:pt modelId="{BBC8010A-8E2F-4B49-802F-E73D11ED6A12}" type="parTrans" cxnId="{2C9FBC6C-6FD4-4512-9610-ABBE10B4B199}">
      <dgm:prSet/>
      <dgm:spPr/>
      <dgm:t>
        <a:bodyPr/>
        <a:lstStyle/>
        <a:p>
          <a:endParaRPr lang="en-US"/>
        </a:p>
      </dgm:t>
    </dgm:pt>
    <dgm:pt modelId="{D825B103-E457-4D73-8DAE-ABC7A0E39B8A}" type="sibTrans" cxnId="{2C9FBC6C-6FD4-4512-9610-ABBE10B4B199}">
      <dgm:prSet/>
      <dgm:spPr/>
      <dgm:t>
        <a:bodyPr/>
        <a:lstStyle/>
        <a:p>
          <a:endParaRPr lang="en-US"/>
        </a:p>
      </dgm:t>
    </dgm:pt>
    <dgm:pt modelId="{95C3A7FE-7308-4BC1-AFD7-B3F20C21B639}">
      <dgm:prSet custT="1"/>
      <dgm:spPr/>
      <dgm:t>
        <a:bodyPr/>
        <a:lstStyle/>
        <a:p>
          <a:pPr marL="228600" indent="-228600">
            <a:buNone/>
          </a:pPr>
          <a:r>
            <a:rPr lang="en-US" sz="1800" b="1" dirty="0"/>
            <a:t>Increase from 9.3% to 11.6% </a:t>
          </a:r>
        </a:p>
      </dgm:t>
    </dgm:pt>
    <dgm:pt modelId="{0C628C90-F1A3-4E79-BC07-620A4D2777F5}" type="parTrans" cxnId="{083AA671-2BCB-4B72-9556-AB5581507F2E}">
      <dgm:prSet/>
      <dgm:spPr/>
      <dgm:t>
        <a:bodyPr/>
        <a:lstStyle/>
        <a:p>
          <a:endParaRPr lang="en-US"/>
        </a:p>
      </dgm:t>
    </dgm:pt>
    <dgm:pt modelId="{21BFBEE8-DA2E-4B42-9633-5B7DCA7244AF}" type="sibTrans" cxnId="{083AA671-2BCB-4B72-9556-AB5581507F2E}">
      <dgm:prSet/>
      <dgm:spPr/>
      <dgm:t>
        <a:bodyPr/>
        <a:lstStyle/>
        <a:p>
          <a:endParaRPr lang="en-US"/>
        </a:p>
      </dgm:t>
    </dgm:pt>
    <dgm:pt modelId="{DE3969F3-EEBD-4053-A1F2-0F54A1E33FCB}">
      <dgm:prSet custT="1"/>
      <dgm:spPr/>
      <dgm:t>
        <a:bodyPr/>
        <a:lstStyle/>
        <a:p>
          <a:pPr>
            <a:buFont typeface="Wingdings" panose="05000000000000000000" pitchFamily="2" charset="2"/>
            <a:buChar char="§"/>
          </a:pPr>
          <a:r>
            <a:rPr lang="en-US" sz="1800" dirty="0"/>
            <a:t>Goal: Education Master Plan (EMP) and Strategic Enrollment Plan(SEP)</a:t>
          </a:r>
        </a:p>
      </dgm:t>
    </dgm:pt>
    <dgm:pt modelId="{A29EECF0-1DE7-41AC-9B07-2CB8CB9E48E9}" type="parTrans" cxnId="{0B315AA0-0619-4179-915B-455BEA73AB74}">
      <dgm:prSet/>
      <dgm:spPr/>
      <dgm:t>
        <a:bodyPr/>
        <a:lstStyle/>
        <a:p>
          <a:endParaRPr lang="en-US"/>
        </a:p>
      </dgm:t>
    </dgm:pt>
    <dgm:pt modelId="{8CC42B55-EC49-4471-8EED-69DA32CA2C8D}" type="sibTrans" cxnId="{0B315AA0-0619-4179-915B-455BEA73AB74}">
      <dgm:prSet/>
      <dgm:spPr/>
      <dgm:t>
        <a:bodyPr/>
        <a:lstStyle/>
        <a:p>
          <a:endParaRPr lang="en-US"/>
        </a:p>
      </dgm:t>
    </dgm:pt>
    <dgm:pt modelId="{1396BE5E-C58D-48F3-9DB4-F6EEC58B6447}">
      <dgm:prSet custT="1"/>
      <dgm:spPr/>
      <dgm:t>
        <a:bodyPr/>
        <a:lstStyle/>
        <a:p>
          <a:pPr>
            <a:buFont typeface="Wingdings" panose="05000000000000000000" pitchFamily="2" charset="2"/>
            <a:buChar char="§"/>
          </a:pPr>
          <a:r>
            <a:rPr lang="en-US" sz="1800" dirty="0"/>
            <a:t>2274 (baseline 2024-25) to 2911 (pre pandemic 2019-2020) by 2029-2030</a:t>
          </a:r>
        </a:p>
      </dgm:t>
    </dgm:pt>
    <dgm:pt modelId="{DEBEAFB0-2158-4F9B-B3B4-F3BF65CCCA4D}" type="parTrans" cxnId="{14E103FB-F311-42F2-A0FB-16948637850A}">
      <dgm:prSet/>
      <dgm:spPr/>
      <dgm:t>
        <a:bodyPr/>
        <a:lstStyle/>
        <a:p>
          <a:endParaRPr lang="en-US"/>
        </a:p>
      </dgm:t>
    </dgm:pt>
    <dgm:pt modelId="{5C83A8AC-E0FD-452D-901E-14245EEAF33B}" type="sibTrans" cxnId="{14E103FB-F311-42F2-A0FB-16948637850A}">
      <dgm:prSet/>
      <dgm:spPr/>
      <dgm:t>
        <a:bodyPr/>
        <a:lstStyle/>
        <a:p>
          <a:endParaRPr lang="en-US"/>
        </a:p>
      </dgm:t>
    </dgm:pt>
    <dgm:pt modelId="{7CA238D4-B371-40DD-BC77-6893701A8B01}">
      <dgm:prSet custT="1"/>
      <dgm:spPr/>
      <dgm:t>
        <a:bodyPr/>
        <a:lstStyle/>
        <a:p>
          <a:pPr marL="457200" indent="-228600">
            <a:buFont typeface="Wingdings" panose="05000000000000000000" pitchFamily="2" charset="2"/>
            <a:buChar char="§"/>
          </a:pPr>
          <a:r>
            <a:rPr lang="en-US" sz="1800" dirty="0"/>
            <a:t>9.3% (baseline Fall 2024) to 11.6% (Peer College: Barstow; Statewide: 9.2%) </a:t>
          </a:r>
        </a:p>
      </dgm:t>
    </dgm:pt>
    <dgm:pt modelId="{6F1F97B9-ED1D-4891-863E-F391BA9D342B}" type="parTrans" cxnId="{9718947E-BAE5-4976-B50F-C561A9473739}">
      <dgm:prSet/>
      <dgm:spPr/>
      <dgm:t>
        <a:bodyPr/>
        <a:lstStyle/>
        <a:p>
          <a:endParaRPr lang="en-US"/>
        </a:p>
      </dgm:t>
    </dgm:pt>
    <dgm:pt modelId="{D7C1155B-19C0-4806-B88F-636D7AAA777F}" type="sibTrans" cxnId="{9718947E-BAE5-4976-B50F-C561A9473739}">
      <dgm:prSet/>
      <dgm:spPr/>
      <dgm:t>
        <a:bodyPr/>
        <a:lstStyle/>
        <a:p>
          <a:endParaRPr lang="en-US"/>
        </a:p>
      </dgm:t>
    </dgm:pt>
    <dgm:pt modelId="{32C7A442-4E1A-49E4-88E6-7D8896F04D3A}">
      <dgm:prSet custT="1"/>
      <dgm:spPr/>
      <dgm:t>
        <a:bodyPr/>
        <a:lstStyle/>
        <a:p>
          <a:pPr marL="457200" indent="-228600">
            <a:buFont typeface="Wingdings" panose="05000000000000000000" pitchFamily="2" charset="2"/>
            <a:buChar char="§"/>
          </a:pPr>
          <a:r>
            <a:rPr lang="en-US" sz="1800" dirty="0"/>
            <a:t>Goal: FTE Increase</a:t>
          </a:r>
          <a:endParaRPr lang="en-US" sz="1800" b="0" dirty="0"/>
        </a:p>
      </dgm:t>
    </dgm:pt>
    <dgm:pt modelId="{E683B4E7-1849-40BB-8961-452F04B73FFB}" type="parTrans" cxnId="{EBCB10A9-B5C9-476E-BE79-3C9879267F4C}">
      <dgm:prSet/>
      <dgm:spPr/>
      <dgm:t>
        <a:bodyPr/>
        <a:lstStyle/>
        <a:p>
          <a:endParaRPr lang="en-US"/>
        </a:p>
      </dgm:t>
    </dgm:pt>
    <dgm:pt modelId="{625B3B5E-401B-4B03-AA0C-2018732A2225}" type="sibTrans" cxnId="{EBCB10A9-B5C9-476E-BE79-3C9879267F4C}">
      <dgm:prSet/>
      <dgm:spPr/>
      <dgm:t>
        <a:bodyPr/>
        <a:lstStyle/>
        <a:p>
          <a:endParaRPr lang="en-US"/>
        </a:p>
      </dgm:t>
    </dgm:pt>
    <dgm:pt modelId="{B67C4F85-4494-4F3F-B96E-4BC6570A9CDE}" type="pres">
      <dgm:prSet presAssocID="{56385A6A-B420-47B1-80E4-46593A5AD90C}" presName="linearFlow" presStyleCnt="0">
        <dgm:presLayoutVars>
          <dgm:dir/>
          <dgm:animLvl val="lvl"/>
          <dgm:resizeHandles val="exact"/>
        </dgm:presLayoutVars>
      </dgm:prSet>
      <dgm:spPr/>
    </dgm:pt>
    <dgm:pt modelId="{A8963C09-0473-4E78-BCF0-E4FFA0CB8F13}" type="pres">
      <dgm:prSet presAssocID="{7E1DCE1C-A674-4456-8B5C-CB9B56286A83}" presName="composite" presStyleCnt="0"/>
      <dgm:spPr/>
    </dgm:pt>
    <dgm:pt modelId="{2C965BD5-0E5D-4297-A1D8-5875ABD83A03}" type="pres">
      <dgm:prSet presAssocID="{7E1DCE1C-A674-4456-8B5C-CB9B56286A83}" presName="parentText" presStyleLbl="alignNode1" presStyleIdx="0" presStyleCnt="2">
        <dgm:presLayoutVars>
          <dgm:chMax val="1"/>
          <dgm:bulletEnabled val="1"/>
        </dgm:presLayoutVars>
      </dgm:prSet>
      <dgm:spPr/>
    </dgm:pt>
    <dgm:pt modelId="{59BA1953-F5B4-4C44-A590-2B63614371EB}" type="pres">
      <dgm:prSet presAssocID="{7E1DCE1C-A674-4456-8B5C-CB9B56286A83}" presName="descendantText" presStyleLbl="alignAcc1" presStyleIdx="0" presStyleCnt="2">
        <dgm:presLayoutVars>
          <dgm:bulletEnabled val="1"/>
        </dgm:presLayoutVars>
      </dgm:prSet>
      <dgm:spPr/>
    </dgm:pt>
    <dgm:pt modelId="{1FD7EF28-456F-4BE9-B7D7-751CF435352D}" type="pres">
      <dgm:prSet presAssocID="{3D487FBD-6995-4BCA-AD28-F47F16D3E29D}" presName="sp" presStyleCnt="0"/>
      <dgm:spPr/>
    </dgm:pt>
    <dgm:pt modelId="{00BCE95A-3C1D-4141-A30A-F97934935897}" type="pres">
      <dgm:prSet presAssocID="{205D11EB-29D8-428C-BFC8-D5FCE120C294}" presName="composite" presStyleCnt="0"/>
      <dgm:spPr/>
    </dgm:pt>
    <dgm:pt modelId="{1C6A1552-8AC3-4F7A-8BE8-4D6D33A43C0F}" type="pres">
      <dgm:prSet presAssocID="{205D11EB-29D8-428C-BFC8-D5FCE120C294}" presName="parentText" presStyleLbl="alignNode1" presStyleIdx="1" presStyleCnt="2">
        <dgm:presLayoutVars>
          <dgm:chMax val="1"/>
          <dgm:bulletEnabled val="1"/>
        </dgm:presLayoutVars>
      </dgm:prSet>
      <dgm:spPr/>
    </dgm:pt>
    <dgm:pt modelId="{341B6B9B-0C59-4292-91ED-E2A8CFEDB72C}" type="pres">
      <dgm:prSet presAssocID="{205D11EB-29D8-428C-BFC8-D5FCE120C294}" presName="descendantText" presStyleLbl="alignAcc1" presStyleIdx="1" presStyleCnt="2">
        <dgm:presLayoutVars>
          <dgm:bulletEnabled val="1"/>
        </dgm:presLayoutVars>
      </dgm:prSet>
      <dgm:spPr/>
    </dgm:pt>
  </dgm:ptLst>
  <dgm:cxnLst>
    <dgm:cxn modelId="{2A991C04-0BC0-438E-B95F-BE04FAB17A9A}" type="presOf" srcId="{7CA238D4-B371-40DD-BC77-6893701A8B01}" destId="{341B6B9B-0C59-4292-91ED-E2A8CFEDB72C}" srcOrd="0" destOrd="2" presId="urn:microsoft.com/office/officeart/2005/8/layout/chevron2"/>
    <dgm:cxn modelId="{028D2D18-A840-4462-811B-E449CB0CEB85}" type="presOf" srcId="{DE3969F3-EEBD-4053-A1F2-0F54A1E33FCB}" destId="{59BA1953-F5B4-4C44-A590-2B63614371EB}" srcOrd="0" destOrd="1" presId="urn:microsoft.com/office/officeart/2005/8/layout/chevron2"/>
    <dgm:cxn modelId="{FC6BFE36-E6E7-4804-A402-12E83EDBBCAD}" type="presOf" srcId="{1396BE5E-C58D-48F3-9DB4-F6EEC58B6447}" destId="{59BA1953-F5B4-4C44-A590-2B63614371EB}" srcOrd="0" destOrd="2" presId="urn:microsoft.com/office/officeart/2005/8/layout/chevron2"/>
    <dgm:cxn modelId="{240A0B60-F302-4A2D-B87D-8DAA1F63C5E8}" type="presOf" srcId="{205D11EB-29D8-428C-BFC8-D5FCE120C294}" destId="{1C6A1552-8AC3-4F7A-8BE8-4D6D33A43C0F}" srcOrd="0" destOrd="0" presId="urn:microsoft.com/office/officeart/2005/8/layout/chevron2"/>
    <dgm:cxn modelId="{2C9FBC6C-6FD4-4512-9610-ABBE10B4B199}" srcId="{56385A6A-B420-47B1-80E4-46593A5AD90C}" destId="{205D11EB-29D8-428C-BFC8-D5FCE120C294}" srcOrd="1" destOrd="0" parTransId="{BBC8010A-8E2F-4B49-802F-E73D11ED6A12}" sibTransId="{D825B103-E457-4D73-8DAE-ABC7A0E39B8A}"/>
    <dgm:cxn modelId="{FEC4A84F-03CC-462A-A4A6-50D815389904}" type="presOf" srcId="{7E1DCE1C-A674-4456-8B5C-CB9B56286A83}" destId="{2C965BD5-0E5D-4297-A1D8-5875ABD83A03}" srcOrd="0" destOrd="0" presId="urn:microsoft.com/office/officeart/2005/8/layout/chevron2"/>
    <dgm:cxn modelId="{083AA671-2BCB-4B72-9556-AB5581507F2E}" srcId="{205D11EB-29D8-428C-BFC8-D5FCE120C294}" destId="{95C3A7FE-7308-4BC1-AFD7-B3F20C21B639}" srcOrd="0" destOrd="0" parTransId="{0C628C90-F1A3-4E79-BC07-620A4D2777F5}" sibTransId="{21BFBEE8-DA2E-4B42-9633-5B7DCA7244AF}"/>
    <dgm:cxn modelId="{80144C7A-4668-459A-B0AE-100AD4775255}" srcId="{7E1DCE1C-A674-4456-8B5C-CB9B56286A83}" destId="{3495B206-2BDA-4FAA-891A-CB24EE400338}" srcOrd="0" destOrd="0" parTransId="{9BEF109F-E5A9-4F41-8480-8FF08095E974}" sibTransId="{AAE078B2-9B54-4F6A-AA20-AE58C3D1F3C8}"/>
    <dgm:cxn modelId="{9718947E-BAE5-4976-B50F-C561A9473739}" srcId="{95C3A7FE-7308-4BC1-AFD7-B3F20C21B639}" destId="{7CA238D4-B371-40DD-BC77-6893701A8B01}" srcOrd="1" destOrd="0" parTransId="{6F1F97B9-ED1D-4891-863E-F391BA9D342B}" sibTransId="{D7C1155B-19C0-4806-B88F-636D7AAA777F}"/>
    <dgm:cxn modelId="{14486E93-87BB-432B-B120-09F05765ADED}" type="presOf" srcId="{56385A6A-B420-47B1-80E4-46593A5AD90C}" destId="{B67C4F85-4494-4F3F-B96E-4BC6570A9CDE}" srcOrd="0" destOrd="0" presId="urn:microsoft.com/office/officeart/2005/8/layout/chevron2"/>
    <dgm:cxn modelId="{0B315AA0-0619-4179-915B-455BEA73AB74}" srcId="{3495B206-2BDA-4FAA-891A-CB24EE400338}" destId="{DE3969F3-EEBD-4053-A1F2-0F54A1E33FCB}" srcOrd="0" destOrd="0" parTransId="{A29EECF0-1DE7-41AC-9B07-2CB8CB9E48E9}" sibTransId="{8CC42B55-EC49-4471-8EED-69DA32CA2C8D}"/>
    <dgm:cxn modelId="{94E99FA0-C3E2-4FA2-98F6-8A9355E01FCE}" type="presOf" srcId="{3495B206-2BDA-4FAA-891A-CB24EE400338}" destId="{59BA1953-F5B4-4C44-A590-2B63614371EB}" srcOrd="0" destOrd="0" presId="urn:microsoft.com/office/officeart/2005/8/layout/chevron2"/>
    <dgm:cxn modelId="{EBCB10A9-B5C9-476E-BE79-3C9879267F4C}" srcId="{95C3A7FE-7308-4BC1-AFD7-B3F20C21B639}" destId="{32C7A442-4E1A-49E4-88E6-7D8896F04D3A}" srcOrd="0" destOrd="0" parTransId="{E683B4E7-1849-40BB-8961-452F04B73FFB}" sibTransId="{625B3B5E-401B-4B03-AA0C-2018732A2225}"/>
    <dgm:cxn modelId="{B24403C0-D077-4C1A-8755-E72B7351D3C7}" srcId="{56385A6A-B420-47B1-80E4-46593A5AD90C}" destId="{7E1DCE1C-A674-4456-8B5C-CB9B56286A83}" srcOrd="0" destOrd="0" parTransId="{C080A2AB-17C7-41CB-9684-A7642FD6F9EA}" sibTransId="{3D487FBD-6995-4BCA-AD28-F47F16D3E29D}"/>
    <dgm:cxn modelId="{344185C4-24DB-4293-BAC7-02EE5D7883FA}" type="presOf" srcId="{32C7A442-4E1A-49E4-88E6-7D8896F04D3A}" destId="{341B6B9B-0C59-4292-91ED-E2A8CFEDB72C}" srcOrd="0" destOrd="1" presId="urn:microsoft.com/office/officeart/2005/8/layout/chevron2"/>
    <dgm:cxn modelId="{26550FEB-BC2B-4E42-907A-21EB365315EE}" type="presOf" srcId="{95C3A7FE-7308-4BC1-AFD7-B3F20C21B639}" destId="{341B6B9B-0C59-4292-91ED-E2A8CFEDB72C}" srcOrd="0" destOrd="0" presId="urn:microsoft.com/office/officeart/2005/8/layout/chevron2"/>
    <dgm:cxn modelId="{14E103FB-F311-42F2-A0FB-16948637850A}" srcId="{3495B206-2BDA-4FAA-891A-CB24EE400338}" destId="{1396BE5E-C58D-48F3-9DB4-F6EEC58B6447}" srcOrd="1" destOrd="0" parTransId="{DEBEAFB0-2158-4F9B-B3B4-F3BF65CCCA4D}" sibTransId="{5C83A8AC-E0FD-452D-901E-14245EEAF33B}"/>
    <dgm:cxn modelId="{4F3F5FB6-8D24-4C8A-B71C-47FA2E3FAC21}" type="presParOf" srcId="{B67C4F85-4494-4F3F-B96E-4BC6570A9CDE}" destId="{A8963C09-0473-4E78-BCF0-E4FFA0CB8F13}" srcOrd="0" destOrd="0" presId="urn:microsoft.com/office/officeart/2005/8/layout/chevron2"/>
    <dgm:cxn modelId="{09BA409F-9DD0-47DE-B9F6-D588CBA47FB8}" type="presParOf" srcId="{A8963C09-0473-4E78-BCF0-E4FFA0CB8F13}" destId="{2C965BD5-0E5D-4297-A1D8-5875ABD83A03}" srcOrd="0" destOrd="0" presId="urn:microsoft.com/office/officeart/2005/8/layout/chevron2"/>
    <dgm:cxn modelId="{0412DA5F-D549-46F1-9848-4C963A95EDDD}" type="presParOf" srcId="{A8963C09-0473-4E78-BCF0-E4FFA0CB8F13}" destId="{59BA1953-F5B4-4C44-A590-2B63614371EB}" srcOrd="1" destOrd="0" presId="urn:microsoft.com/office/officeart/2005/8/layout/chevron2"/>
    <dgm:cxn modelId="{4F801110-93EA-4BD0-AEF4-1334E40B61D8}" type="presParOf" srcId="{B67C4F85-4494-4F3F-B96E-4BC6570A9CDE}" destId="{1FD7EF28-456F-4BE9-B7D7-751CF435352D}" srcOrd="1" destOrd="0" presId="urn:microsoft.com/office/officeart/2005/8/layout/chevron2"/>
    <dgm:cxn modelId="{87E1F64A-D2DD-4848-9A31-686C63E92ADF}" type="presParOf" srcId="{B67C4F85-4494-4F3F-B96E-4BC6570A9CDE}" destId="{00BCE95A-3C1D-4141-A30A-F97934935897}" srcOrd="2" destOrd="0" presId="urn:microsoft.com/office/officeart/2005/8/layout/chevron2"/>
    <dgm:cxn modelId="{2081A458-1220-4159-BAB5-9AA396BA0BD9}" type="presParOf" srcId="{00BCE95A-3C1D-4141-A30A-F97934935897}" destId="{1C6A1552-8AC3-4F7A-8BE8-4D6D33A43C0F}" srcOrd="0" destOrd="0" presId="urn:microsoft.com/office/officeart/2005/8/layout/chevron2"/>
    <dgm:cxn modelId="{5F084C9F-EA71-4272-9617-9BD267545843}" type="presParOf" srcId="{00BCE95A-3C1D-4141-A30A-F97934935897}" destId="{341B6B9B-0C59-4292-91ED-E2A8CFEDB72C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6385A6A-B420-47B1-80E4-46593A5AD90C}" type="doc">
      <dgm:prSet loTypeId="urn:microsoft.com/office/officeart/2005/8/layout/chevron2" loCatId="process" qsTypeId="urn:microsoft.com/office/officeart/2005/8/quickstyle/simple4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7E1DCE1C-A674-4456-8B5C-CB9B56286A83}">
      <dgm:prSet custT="1"/>
      <dgm:spPr/>
      <dgm:t>
        <a:bodyPr/>
        <a:lstStyle/>
        <a:p>
          <a:pPr>
            <a:lnSpc>
              <a:spcPts val="1100"/>
            </a:lnSpc>
          </a:pPr>
          <a:endParaRPr lang="en-US" sz="1400" b="1" dirty="0"/>
        </a:p>
        <a:p>
          <a:pPr>
            <a:lnSpc>
              <a:spcPts val="1100"/>
            </a:lnSpc>
          </a:pPr>
          <a:r>
            <a:rPr lang="en-US" sz="1400" b="1" dirty="0"/>
            <a:t>FTE</a:t>
          </a:r>
        </a:p>
        <a:p>
          <a:pPr>
            <a:lnSpc>
              <a:spcPts val="1100"/>
            </a:lnSpc>
          </a:pPr>
          <a:r>
            <a:rPr lang="en-US" sz="1400" b="1" dirty="0"/>
            <a:t>Dual </a:t>
          </a:r>
        </a:p>
        <a:p>
          <a:pPr>
            <a:lnSpc>
              <a:spcPts val="1100"/>
            </a:lnSpc>
          </a:pPr>
          <a:r>
            <a:rPr lang="en-US" sz="1400" b="1" dirty="0"/>
            <a:t>Enrollment</a:t>
          </a:r>
        </a:p>
      </dgm:t>
    </dgm:pt>
    <dgm:pt modelId="{C080A2AB-17C7-41CB-9684-A7642FD6F9EA}" type="parTrans" cxnId="{B24403C0-D077-4C1A-8755-E72B7351D3C7}">
      <dgm:prSet/>
      <dgm:spPr/>
      <dgm:t>
        <a:bodyPr/>
        <a:lstStyle/>
        <a:p>
          <a:endParaRPr lang="en-US"/>
        </a:p>
      </dgm:t>
    </dgm:pt>
    <dgm:pt modelId="{3D487FBD-6995-4BCA-AD28-F47F16D3E29D}" type="sibTrans" cxnId="{B24403C0-D077-4C1A-8755-E72B7351D3C7}">
      <dgm:prSet/>
      <dgm:spPr/>
      <dgm:t>
        <a:bodyPr/>
        <a:lstStyle/>
        <a:p>
          <a:endParaRPr lang="en-US"/>
        </a:p>
      </dgm:t>
    </dgm:pt>
    <dgm:pt modelId="{3495B206-2BDA-4FAA-891A-CB24EE400338}">
      <dgm:prSet custT="1"/>
      <dgm:spPr/>
      <dgm:t>
        <a:bodyPr/>
        <a:lstStyle/>
        <a:p>
          <a:pPr marL="171450" indent="-171450">
            <a:buFont typeface="Wingdings" panose="05000000000000000000" pitchFamily="2" charset="2"/>
            <a:buNone/>
          </a:pPr>
          <a:r>
            <a:rPr lang="en-US" sz="1800" b="1" dirty="0"/>
            <a:t>Increase Dual Enrollment from 98.9 (Excluding Outside of Service Area-MOU) to  </a:t>
          </a:r>
        </a:p>
      </dgm:t>
    </dgm:pt>
    <dgm:pt modelId="{9BEF109F-E5A9-4F41-8480-8FF08095E974}" type="parTrans" cxnId="{80144C7A-4668-459A-B0AE-100AD4775255}">
      <dgm:prSet/>
      <dgm:spPr/>
      <dgm:t>
        <a:bodyPr/>
        <a:lstStyle/>
        <a:p>
          <a:endParaRPr lang="en-US"/>
        </a:p>
      </dgm:t>
    </dgm:pt>
    <dgm:pt modelId="{AAE078B2-9B54-4F6A-AA20-AE58C3D1F3C8}" type="sibTrans" cxnId="{80144C7A-4668-459A-B0AE-100AD4775255}">
      <dgm:prSet/>
      <dgm:spPr/>
      <dgm:t>
        <a:bodyPr/>
        <a:lstStyle/>
        <a:p>
          <a:endParaRPr lang="en-US"/>
        </a:p>
      </dgm:t>
    </dgm:pt>
    <dgm:pt modelId="{205D11EB-29D8-428C-BFC8-D5FCE120C294}">
      <dgm:prSet/>
      <dgm:spPr/>
      <dgm:t>
        <a:bodyPr/>
        <a:lstStyle/>
        <a:p>
          <a:r>
            <a:rPr lang="en-US" b="1" dirty="0"/>
            <a:t>FTE </a:t>
          </a:r>
        </a:p>
        <a:p>
          <a:r>
            <a:rPr lang="en-US" b="1" dirty="0"/>
            <a:t>CVC Badge</a:t>
          </a:r>
        </a:p>
      </dgm:t>
    </dgm:pt>
    <dgm:pt modelId="{BBC8010A-8E2F-4B49-802F-E73D11ED6A12}" type="parTrans" cxnId="{2C9FBC6C-6FD4-4512-9610-ABBE10B4B199}">
      <dgm:prSet/>
      <dgm:spPr/>
      <dgm:t>
        <a:bodyPr/>
        <a:lstStyle/>
        <a:p>
          <a:endParaRPr lang="en-US"/>
        </a:p>
      </dgm:t>
    </dgm:pt>
    <dgm:pt modelId="{D825B103-E457-4D73-8DAE-ABC7A0E39B8A}" type="sibTrans" cxnId="{2C9FBC6C-6FD4-4512-9610-ABBE10B4B199}">
      <dgm:prSet/>
      <dgm:spPr/>
      <dgm:t>
        <a:bodyPr/>
        <a:lstStyle/>
        <a:p>
          <a:endParaRPr lang="en-US"/>
        </a:p>
      </dgm:t>
    </dgm:pt>
    <dgm:pt modelId="{95C3A7FE-7308-4BC1-AFD7-B3F20C21B639}">
      <dgm:prSet custT="1"/>
      <dgm:spPr/>
      <dgm:t>
        <a:bodyPr/>
        <a:lstStyle/>
        <a:p>
          <a:pPr marL="228600" indent="-228600">
            <a:buNone/>
          </a:pPr>
          <a:r>
            <a:rPr lang="en-US" sz="1800" b="1" dirty="0"/>
            <a:t>Increase from 6% to 11%</a:t>
          </a:r>
        </a:p>
      </dgm:t>
    </dgm:pt>
    <dgm:pt modelId="{0C628C90-F1A3-4E79-BC07-620A4D2777F5}" type="parTrans" cxnId="{083AA671-2BCB-4B72-9556-AB5581507F2E}">
      <dgm:prSet/>
      <dgm:spPr/>
      <dgm:t>
        <a:bodyPr/>
        <a:lstStyle/>
        <a:p>
          <a:endParaRPr lang="en-US"/>
        </a:p>
      </dgm:t>
    </dgm:pt>
    <dgm:pt modelId="{21BFBEE8-DA2E-4B42-9633-5B7DCA7244AF}" type="sibTrans" cxnId="{083AA671-2BCB-4B72-9556-AB5581507F2E}">
      <dgm:prSet/>
      <dgm:spPr/>
      <dgm:t>
        <a:bodyPr/>
        <a:lstStyle/>
        <a:p>
          <a:endParaRPr lang="en-US"/>
        </a:p>
      </dgm:t>
    </dgm:pt>
    <dgm:pt modelId="{32C7A442-4E1A-49E4-88E6-7D8896F04D3A}">
      <dgm:prSet custT="1"/>
      <dgm:spPr/>
      <dgm:t>
        <a:bodyPr/>
        <a:lstStyle/>
        <a:p>
          <a:pPr marL="457200" indent="-228600">
            <a:buFont typeface="Wingdings" panose="05000000000000000000" pitchFamily="2" charset="2"/>
            <a:buChar char="§"/>
          </a:pPr>
          <a:r>
            <a:rPr lang="en-US" sz="1800" dirty="0"/>
            <a:t>Goal: FTE Increase</a:t>
          </a:r>
          <a:endParaRPr lang="en-US" sz="1800" b="0" dirty="0"/>
        </a:p>
      </dgm:t>
    </dgm:pt>
    <dgm:pt modelId="{E683B4E7-1849-40BB-8961-452F04B73FFB}" type="parTrans" cxnId="{F407F5DB-F2D7-48C2-8154-BDB9F375E239}">
      <dgm:prSet/>
      <dgm:spPr/>
      <dgm:t>
        <a:bodyPr/>
        <a:lstStyle/>
        <a:p>
          <a:endParaRPr lang="en-US"/>
        </a:p>
      </dgm:t>
    </dgm:pt>
    <dgm:pt modelId="{625B3B5E-401B-4B03-AA0C-2018732A2225}" type="sibTrans" cxnId="{F407F5DB-F2D7-48C2-8154-BDB9F375E239}">
      <dgm:prSet/>
      <dgm:spPr/>
      <dgm:t>
        <a:bodyPr/>
        <a:lstStyle/>
        <a:p>
          <a:endParaRPr lang="en-US"/>
        </a:p>
      </dgm:t>
    </dgm:pt>
    <dgm:pt modelId="{7A899339-B743-4EBD-8D82-F2140F4DBC35}">
      <dgm:prSet custT="1"/>
      <dgm:spPr/>
      <dgm:t>
        <a:bodyPr/>
        <a:lstStyle/>
        <a:p>
          <a:pPr marL="342900" indent="-171450">
            <a:buFont typeface="Wingdings" panose="05000000000000000000" pitchFamily="2" charset="2"/>
            <a:buChar char="§"/>
          </a:pPr>
          <a:r>
            <a:rPr lang="en-US" sz="1800" dirty="0"/>
            <a:t>98.9 (baseline 2024-25) to 105 (internal target)</a:t>
          </a:r>
        </a:p>
      </dgm:t>
    </dgm:pt>
    <dgm:pt modelId="{79BEEC9C-8823-469C-840A-2CC40355D762}" type="parTrans" cxnId="{42480F53-D98E-479B-BB8D-07181BAFDA10}">
      <dgm:prSet/>
      <dgm:spPr/>
      <dgm:t>
        <a:bodyPr/>
        <a:lstStyle/>
        <a:p>
          <a:endParaRPr lang="en-US"/>
        </a:p>
      </dgm:t>
    </dgm:pt>
    <dgm:pt modelId="{87812E0D-B8FB-4C4C-817E-36486C574253}" type="sibTrans" cxnId="{42480F53-D98E-479B-BB8D-07181BAFDA10}">
      <dgm:prSet/>
      <dgm:spPr/>
      <dgm:t>
        <a:bodyPr/>
        <a:lstStyle/>
        <a:p>
          <a:endParaRPr lang="en-US"/>
        </a:p>
      </dgm:t>
    </dgm:pt>
    <dgm:pt modelId="{7CA238D4-B371-40DD-BC77-6893701A8B01}">
      <dgm:prSet custT="1"/>
      <dgm:spPr/>
      <dgm:t>
        <a:bodyPr/>
        <a:lstStyle/>
        <a:p>
          <a:pPr marL="457200" indent="-228600">
            <a:buFont typeface="Wingdings" panose="05000000000000000000" pitchFamily="2" charset="2"/>
            <a:buChar char="§"/>
          </a:pPr>
          <a:r>
            <a:rPr lang="en-US" sz="1800" dirty="0"/>
            <a:t>6% (baseline2024-25) to 11% (internal target)</a:t>
          </a:r>
        </a:p>
      </dgm:t>
    </dgm:pt>
    <dgm:pt modelId="{6F1F97B9-ED1D-4891-863E-F391BA9D342B}" type="parTrans" cxnId="{BEBEDCF3-4F02-4BFB-B78C-5070F57E9399}">
      <dgm:prSet/>
      <dgm:spPr/>
      <dgm:t>
        <a:bodyPr/>
        <a:lstStyle/>
        <a:p>
          <a:endParaRPr lang="en-US"/>
        </a:p>
      </dgm:t>
    </dgm:pt>
    <dgm:pt modelId="{D7C1155B-19C0-4806-B88F-636D7AAA777F}" type="sibTrans" cxnId="{BEBEDCF3-4F02-4BFB-B78C-5070F57E9399}">
      <dgm:prSet/>
      <dgm:spPr/>
      <dgm:t>
        <a:bodyPr/>
        <a:lstStyle/>
        <a:p>
          <a:endParaRPr lang="en-US"/>
        </a:p>
      </dgm:t>
    </dgm:pt>
    <dgm:pt modelId="{E2C66BA3-9CCC-43ED-863A-8F043F627711}">
      <dgm:prSet custT="1"/>
      <dgm:spPr/>
      <dgm:t>
        <a:bodyPr/>
        <a:lstStyle/>
        <a:p>
          <a:pPr marL="171450" indent="0">
            <a:buFont typeface="Wingdings" panose="05000000000000000000" pitchFamily="2" charset="2"/>
            <a:buChar char="§"/>
          </a:pPr>
          <a:r>
            <a:rPr lang="en-US" sz="1800" dirty="0"/>
            <a:t> Goal: FTE Increase</a:t>
          </a:r>
          <a:endParaRPr lang="en-US" sz="1800" b="1" dirty="0"/>
        </a:p>
      </dgm:t>
    </dgm:pt>
    <dgm:pt modelId="{415BB8F9-B286-4715-AD13-E1FA47F3AB09}" type="parTrans" cxnId="{21B6D1F5-7E2F-409C-85BF-3908B875017A}">
      <dgm:prSet/>
      <dgm:spPr/>
      <dgm:t>
        <a:bodyPr/>
        <a:lstStyle/>
        <a:p>
          <a:endParaRPr lang="en-US"/>
        </a:p>
      </dgm:t>
    </dgm:pt>
    <dgm:pt modelId="{A7BFC5A2-4081-462C-8100-0AA49B7D7209}" type="sibTrans" cxnId="{21B6D1F5-7E2F-409C-85BF-3908B875017A}">
      <dgm:prSet/>
      <dgm:spPr/>
      <dgm:t>
        <a:bodyPr/>
        <a:lstStyle/>
        <a:p>
          <a:endParaRPr lang="en-US"/>
        </a:p>
      </dgm:t>
    </dgm:pt>
    <dgm:pt modelId="{B67C4F85-4494-4F3F-B96E-4BC6570A9CDE}" type="pres">
      <dgm:prSet presAssocID="{56385A6A-B420-47B1-80E4-46593A5AD90C}" presName="linearFlow" presStyleCnt="0">
        <dgm:presLayoutVars>
          <dgm:dir/>
          <dgm:animLvl val="lvl"/>
          <dgm:resizeHandles val="exact"/>
        </dgm:presLayoutVars>
      </dgm:prSet>
      <dgm:spPr/>
    </dgm:pt>
    <dgm:pt modelId="{A8963C09-0473-4E78-BCF0-E4FFA0CB8F13}" type="pres">
      <dgm:prSet presAssocID="{7E1DCE1C-A674-4456-8B5C-CB9B56286A83}" presName="composite" presStyleCnt="0"/>
      <dgm:spPr/>
    </dgm:pt>
    <dgm:pt modelId="{2C965BD5-0E5D-4297-A1D8-5875ABD83A03}" type="pres">
      <dgm:prSet presAssocID="{7E1DCE1C-A674-4456-8B5C-CB9B56286A83}" presName="parentText" presStyleLbl="alignNode1" presStyleIdx="0" presStyleCnt="2">
        <dgm:presLayoutVars>
          <dgm:chMax val="1"/>
          <dgm:bulletEnabled val="1"/>
        </dgm:presLayoutVars>
      </dgm:prSet>
      <dgm:spPr/>
    </dgm:pt>
    <dgm:pt modelId="{59BA1953-F5B4-4C44-A590-2B63614371EB}" type="pres">
      <dgm:prSet presAssocID="{7E1DCE1C-A674-4456-8B5C-CB9B56286A83}" presName="descendantText" presStyleLbl="alignAcc1" presStyleIdx="0" presStyleCnt="2" custLinFactNeighborX="0">
        <dgm:presLayoutVars>
          <dgm:bulletEnabled val="1"/>
        </dgm:presLayoutVars>
      </dgm:prSet>
      <dgm:spPr/>
    </dgm:pt>
    <dgm:pt modelId="{1FD7EF28-456F-4BE9-B7D7-751CF435352D}" type="pres">
      <dgm:prSet presAssocID="{3D487FBD-6995-4BCA-AD28-F47F16D3E29D}" presName="sp" presStyleCnt="0"/>
      <dgm:spPr/>
    </dgm:pt>
    <dgm:pt modelId="{00BCE95A-3C1D-4141-A30A-F97934935897}" type="pres">
      <dgm:prSet presAssocID="{205D11EB-29D8-428C-BFC8-D5FCE120C294}" presName="composite" presStyleCnt="0"/>
      <dgm:spPr/>
    </dgm:pt>
    <dgm:pt modelId="{1C6A1552-8AC3-4F7A-8BE8-4D6D33A43C0F}" type="pres">
      <dgm:prSet presAssocID="{205D11EB-29D8-428C-BFC8-D5FCE120C294}" presName="parentText" presStyleLbl="alignNode1" presStyleIdx="1" presStyleCnt="2">
        <dgm:presLayoutVars>
          <dgm:chMax val="1"/>
          <dgm:bulletEnabled val="1"/>
        </dgm:presLayoutVars>
      </dgm:prSet>
      <dgm:spPr/>
    </dgm:pt>
    <dgm:pt modelId="{341B6B9B-0C59-4292-91ED-E2A8CFEDB72C}" type="pres">
      <dgm:prSet presAssocID="{205D11EB-29D8-428C-BFC8-D5FCE120C294}" presName="descendantText" presStyleLbl="alignAcc1" presStyleIdx="1" presStyleCnt="2">
        <dgm:presLayoutVars>
          <dgm:bulletEnabled val="1"/>
        </dgm:presLayoutVars>
      </dgm:prSet>
      <dgm:spPr/>
    </dgm:pt>
  </dgm:ptLst>
  <dgm:cxnLst>
    <dgm:cxn modelId="{13347504-EA97-41FC-AE84-2B1566BA0454}" type="presOf" srcId="{7CA238D4-B371-40DD-BC77-6893701A8B01}" destId="{341B6B9B-0C59-4292-91ED-E2A8CFEDB72C}" srcOrd="0" destOrd="2" presId="urn:microsoft.com/office/officeart/2005/8/layout/chevron2"/>
    <dgm:cxn modelId="{48446908-F6F9-49AF-A27C-4C134BBBDFC4}" type="presOf" srcId="{205D11EB-29D8-428C-BFC8-D5FCE120C294}" destId="{1C6A1552-8AC3-4F7A-8BE8-4D6D33A43C0F}" srcOrd="0" destOrd="0" presId="urn:microsoft.com/office/officeart/2005/8/layout/chevron2"/>
    <dgm:cxn modelId="{2B980D1B-B7E0-4F27-903A-97523B10AB14}" type="presOf" srcId="{3495B206-2BDA-4FAA-891A-CB24EE400338}" destId="{59BA1953-F5B4-4C44-A590-2B63614371EB}" srcOrd="0" destOrd="0" presId="urn:microsoft.com/office/officeart/2005/8/layout/chevron2"/>
    <dgm:cxn modelId="{05B8774B-9C0A-4B08-8FF5-19B167686763}" type="presOf" srcId="{7E1DCE1C-A674-4456-8B5C-CB9B56286A83}" destId="{2C965BD5-0E5D-4297-A1D8-5875ABD83A03}" srcOrd="0" destOrd="0" presId="urn:microsoft.com/office/officeart/2005/8/layout/chevron2"/>
    <dgm:cxn modelId="{2C9FBC6C-6FD4-4512-9610-ABBE10B4B199}" srcId="{56385A6A-B420-47B1-80E4-46593A5AD90C}" destId="{205D11EB-29D8-428C-BFC8-D5FCE120C294}" srcOrd="1" destOrd="0" parTransId="{BBC8010A-8E2F-4B49-802F-E73D11ED6A12}" sibTransId="{D825B103-E457-4D73-8DAE-ABC7A0E39B8A}"/>
    <dgm:cxn modelId="{F1E52B6F-ED76-435E-A78F-9AB65C25624B}" type="presOf" srcId="{32C7A442-4E1A-49E4-88E6-7D8896F04D3A}" destId="{341B6B9B-0C59-4292-91ED-E2A8CFEDB72C}" srcOrd="0" destOrd="1" presId="urn:microsoft.com/office/officeart/2005/8/layout/chevron2"/>
    <dgm:cxn modelId="{083AA671-2BCB-4B72-9556-AB5581507F2E}" srcId="{205D11EB-29D8-428C-BFC8-D5FCE120C294}" destId="{95C3A7FE-7308-4BC1-AFD7-B3F20C21B639}" srcOrd="0" destOrd="0" parTransId="{0C628C90-F1A3-4E79-BC07-620A4D2777F5}" sibTransId="{21BFBEE8-DA2E-4B42-9633-5B7DCA7244AF}"/>
    <dgm:cxn modelId="{42480F53-D98E-479B-BB8D-07181BAFDA10}" srcId="{E2C66BA3-9CCC-43ED-863A-8F043F627711}" destId="{7A899339-B743-4EBD-8D82-F2140F4DBC35}" srcOrd="0" destOrd="0" parTransId="{79BEEC9C-8823-469C-840A-2CC40355D762}" sibTransId="{87812E0D-B8FB-4C4C-817E-36486C574253}"/>
    <dgm:cxn modelId="{80144C7A-4668-459A-B0AE-100AD4775255}" srcId="{7E1DCE1C-A674-4456-8B5C-CB9B56286A83}" destId="{3495B206-2BDA-4FAA-891A-CB24EE400338}" srcOrd="0" destOrd="0" parTransId="{9BEF109F-E5A9-4F41-8480-8FF08095E974}" sibTransId="{AAE078B2-9B54-4F6A-AA20-AE58C3D1F3C8}"/>
    <dgm:cxn modelId="{14486E93-87BB-432B-B120-09F05765ADED}" type="presOf" srcId="{56385A6A-B420-47B1-80E4-46593A5AD90C}" destId="{B67C4F85-4494-4F3F-B96E-4BC6570A9CDE}" srcOrd="0" destOrd="0" presId="urn:microsoft.com/office/officeart/2005/8/layout/chevron2"/>
    <dgm:cxn modelId="{196D36B0-CF90-4E9A-AFC1-9E303AECF89F}" type="presOf" srcId="{E2C66BA3-9CCC-43ED-863A-8F043F627711}" destId="{59BA1953-F5B4-4C44-A590-2B63614371EB}" srcOrd="0" destOrd="1" presId="urn:microsoft.com/office/officeart/2005/8/layout/chevron2"/>
    <dgm:cxn modelId="{B24403C0-D077-4C1A-8755-E72B7351D3C7}" srcId="{56385A6A-B420-47B1-80E4-46593A5AD90C}" destId="{7E1DCE1C-A674-4456-8B5C-CB9B56286A83}" srcOrd="0" destOrd="0" parTransId="{C080A2AB-17C7-41CB-9684-A7642FD6F9EA}" sibTransId="{3D487FBD-6995-4BCA-AD28-F47F16D3E29D}"/>
    <dgm:cxn modelId="{F407F5DB-F2D7-48C2-8154-BDB9F375E239}" srcId="{95C3A7FE-7308-4BC1-AFD7-B3F20C21B639}" destId="{32C7A442-4E1A-49E4-88E6-7D8896F04D3A}" srcOrd="0" destOrd="0" parTransId="{E683B4E7-1849-40BB-8961-452F04B73FFB}" sibTransId="{625B3B5E-401B-4B03-AA0C-2018732A2225}"/>
    <dgm:cxn modelId="{9F4566DC-FC22-420B-9193-02B8BD114B64}" type="presOf" srcId="{95C3A7FE-7308-4BC1-AFD7-B3F20C21B639}" destId="{341B6B9B-0C59-4292-91ED-E2A8CFEDB72C}" srcOrd="0" destOrd="0" presId="urn:microsoft.com/office/officeart/2005/8/layout/chevron2"/>
    <dgm:cxn modelId="{EE02AEE4-E0B3-41E1-8502-A67BF4CB48E4}" type="presOf" srcId="{7A899339-B743-4EBD-8D82-F2140F4DBC35}" destId="{59BA1953-F5B4-4C44-A590-2B63614371EB}" srcOrd="0" destOrd="2" presId="urn:microsoft.com/office/officeart/2005/8/layout/chevron2"/>
    <dgm:cxn modelId="{BEBEDCF3-4F02-4BFB-B78C-5070F57E9399}" srcId="{95C3A7FE-7308-4BC1-AFD7-B3F20C21B639}" destId="{7CA238D4-B371-40DD-BC77-6893701A8B01}" srcOrd="1" destOrd="0" parTransId="{6F1F97B9-ED1D-4891-863E-F391BA9D342B}" sibTransId="{D7C1155B-19C0-4806-B88F-636D7AAA777F}"/>
    <dgm:cxn modelId="{21B6D1F5-7E2F-409C-85BF-3908B875017A}" srcId="{7E1DCE1C-A674-4456-8B5C-CB9B56286A83}" destId="{E2C66BA3-9CCC-43ED-863A-8F043F627711}" srcOrd="1" destOrd="0" parTransId="{415BB8F9-B286-4715-AD13-E1FA47F3AB09}" sibTransId="{A7BFC5A2-4081-462C-8100-0AA49B7D7209}"/>
    <dgm:cxn modelId="{C32AEBC9-4CF2-4608-964B-E3082D9496E9}" type="presParOf" srcId="{B67C4F85-4494-4F3F-B96E-4BC6570A9CDE}" destId="{A8963C09-0473-4E78-BCF0-E4FFA0CB8F13}" srcOrd="0" destOrd="0" presId="urn:microsoft.com/office/officeart/2005/8/layout/chevron2"/>
    <dgm:cxn modelId="{76804FA0-16A7-4C9B-844D-CEAE2326C09F}" type="presParOf" srcId="{A8963C09-0473-4E78-BCF0-E4FFA0CB8F13}" destId="{2C965BD5-0E5D-4297-A1D8-5875ABD83A03}" srcOrd="0" destOrd="0" presId="urn:microsoft.com/office/officeart/2005/8/layout/chevron2"/>
    <dgm:cxn modelId="{EDF7B0D5-ACC2-48A7-ADDA-760667A4421D}" type="presParOf" srcId="{A8963C09-0473-4E78-BCF0-E4FFA0CB8F13}" destId="{59BA1953-F5B4-4C44-A590-2B63614371EB}" srcOrd="1" destOrd="0" presId="urn:microsoft.com/office/officeart/2005/8/layout/chevron2"/>
    <dgm:cxn modelId="{2ECD46D6-AA16-444D-A753-39E65EEBE5B8}" type="presParOf" srcId="{B67C4F85-4494-4F3F-B96E-4BC6570A9CDE}" destId="{1FD7EF28-456F-4BE9-B7D7-751CF435352D}" srcOrd="1" destOrd="0" presId="urn:microsoft.com/office/officeart/2005/8/layout/chevron2"/>
    <dgm:cxn modelId="{DC5E0C35-33B0-4285-9E4D-10CAA736125E}" type="presParOf" srcId="{B67C4F85-4494-4F3F-B96E-4BC6570A9CDE}" destId="{00BCE95A-3C1D-4141-A30A-F97934935897}" srcOrd="2" destOrd="0" presId="urn:microsoft.com/office/officeart/2005/8/layout/chevron2"/>
    <dgm:cxn modelId="{4F1AC4FF-002C-414E-A95B-E3AE33281563}" type="presParOf" srcId="{00BCE95A-3C1D-4141-A30A-F97934935897}" destId="{1C6A1552-8AC3-4F7A-8BE8-4D6D33A43C0F}" srcOrd="0" destOrd="0" presId="urn:microsoft.com/office/officeart/2005/8/layout/chevron2"/>
    <dgm:cxn modelId="{1470E863-8546-4745-B72C-4FF54A7046F3}" type="presParOf" srcId="{00BCE95A-3C1D-4141-A30A-F97934935897}" destId="{341B6B9B-0C59-4292-91ED-E2A8CFEDB72C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6385A6A-B420-47B1-80E4-46593A5AD90C}" type="doc">
      <dgm:prSet loTypeId="urn:microsoft.com/office/officeart/2005/8/layout/chevron2" loCatId="process" qsTypeId="urn:microsoft.com/office/officeart/2005/8/quickstyle/simple4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7E1DCE1C-A674-4456-8B5C-CB9B56286A83}">
      <dgm:prSet custT="1"/>
      <dgm:spPr/>
      <dgm:t>
        <a:bodyPr/>
        <a:lstStyle/>
        <a:p>
          <a:endParaRPr lang="en-US" sz="1600" b="1" dirty="0"/>
        </a:p>
        <a:p>
          <a:r>
            <a:rPr lang="en-US" sz="1600" b="1" dirty="0"/>
            <a:t>Financial</a:t>
          </a:r>
        </a:p>
        <a:p>
          <a:r>
            <a:rPr lang="en-US" sz="1600" b="1" dirty="0"/>
            <a:t>Aid</a:t>
          </a:r>
        </a:p>
      </dgm:t>
    </dgm:pt>
    <dgm:pt modelId="{C080A2AB-17C7-41CB-9684-A7642FD6F9EA}" type="parTrans" cxnId="{B24403C0-D077-4C1A-8755-E72B7351D3C7}">
      <dgm:prSet/>
      <dgm:spPr/>
      <dgm:t>
        <a:bodyPr/>
        <a:lstStyle/>
        <a:p>
          <a:endParaRPr lang="en-US"/>
        </a:p>
      </dgm:t>
    </dgm:pt>
    <dgm:pt modelId="{3D487FBD-6995-4BCA-AD28-F47F16D3E29D}" type="sibTrans" cxnId="{B24403C0-D077-4C1A-8755-E72B7351D3C7}">
      <dgm:prSet/>
      <dgm:spPr/>
      <dgm:t>
        <a:bodyPr/>
        <a:lstStyle/>
        <a:p>
          <a:endParaRPr lang="en-US"/>
        </a:p>
      </dgm:t>
    </dgm:pt>
    <dgm:pt modelId="{3495B206-2BDA-4FAA-891A-CB24EE400338}">
      <dgm:prSet custT="1"/>
      <dgm:spPr/>
      <dgm:t>
        <a:bodyPr/>
        <a:lstStyle/>
        <a:p>
          <a:pPr>
            <a:buFont typeface="Wingdings" panose="05000000000000000000" pitchFamily="2" charset="2"/>
            <a:buNone/>
          </a:pPr>
          <a:r>
            <a:rPr lang="en-US" sz="1800" b="1" dirty="0"/>
            <a:t>Increase from 52.5% (Awarded) to 85% (State Report)</a:t>
          </a:r>
        </a:p>
      </dgm:t>
    </dgm:pt>
    <dgm:pt modelId="{9BEF109F-E5A9-4F41-8480-8FF08095E974}" type="parTrans" cxnId="{80144C7A-4668-459A-B0AE-100AD4775255}">
      <dgm:prSet/>
      <dgm:spPr/>
      <dgm:t>
        <a:bodyPr/>
        <a:lstStyle/>
        <a:p>
          <a:endParaRPr lang="en-US"/>
        </a:p>
      </dgm:t>
    </dgm:pt>
    <dgm:pt modelId="{AAE078B2-9B54-4F6A-AA20-AE58C3D1F3C8}" type="sibTrans" cxnId="{80144C7A-4668-459A-B0AE-100AD4775255}">
      <dgm:prSet/>
      <dgm:spPr/>
      <dgm:t>
        <a:bodyPr/>
        <a:lstStyle/>
        <a:p>
          <a:endParaRPr lang="en-US"/>
        </a:p>
      </dgm:t>
    </dgm:pt>
    <dgm:pt modelId="{205D11EB-29D8-428C-BFC8-D5FCE120C294}">
      <dgm:prSet custT="1"/>
      <dgm:spPr/>
      <dgm:t>
        <a:bodyPr/>
        <a:lstStyle/>
        <a:p>
          <a:endParaRPr lang="en-US" sz="1400" b="1" dirty="0"/>
        </a:p>
        <a:p>
          <a:r>
            <a:rPr lang="en-US" sz="1400" b="1" dirty="0"/>
            <a:t>FAID         Filing Completion</a:t>
          </a:r>
        </a:p>
      </dgm:t>
    </dgm:pt>
    <dgm:pt modelId="{BBC8010A-8E2F-4B49-802F-E73D11ED6A12}" type="parTrans" cxnId="{2C9FBC6C-6FD4-4512-9610-ABBE10B4B199}">
      <dgm:prSet/>
      <dgm:spPr/>
      <dgm:t>
        <a:bodyPr/>
        <a:lstStyle/>
        <a:p>
          <a:endParaRPr lang="en-US"/>
        </a:p>
      </dgm:t>
    </dgm:pt>
    <dgm:pt modelId="{D825B103-E457-4D73-8DAE-ABC7A0E39B8A}" type="sibTrans" cxnId="{2C9FBC6C-6FD4-4512-9610-ABBE10B4B199}">
      <dgm:prSet/>
      <dgm:spPr/>
      <dgm:t>
        <a:bodyPr/>
        <a:lstStyle/>
        <a:p>
          <a:endParaRPr lang="en-US"/>
        </a:p>
      </dgm:t>
    </dgm:pt>
    <dgm:pt modelId="{95C3A7FE-7308-4BC1-AFD7-B3F20C21B639}">
      <dgm:prSet custT="1"/>
      <dgm:spPr/>
      <dgm:t>
        <a:bodyPr/>
        <a:lstStyle/>
        <a:p>
          <a:pPr marL="228600" indent="-228600">
            <a:buNone/>
          </a:pPr>
          <a:r>
            <a:rPr lang="en-US" sz="1800" b="1" dirty="0"/>
            <a:t>Increase from 52.5% to 69% (State Report)</a:t>
          </a:r>
        </a:p>
      </dgm:t>
    </dgm:pt>
    <dgm:pt modelId="{0C628C90-F1A3-4E79-BC07-620A4D2777F5}" type="parTrans" cxnId="{083AA671-2BCB-4B72-9556-AB5581507F2E}">
      <dgm:prSet/>
      <dgm:spPr/>
      <dgm:t>
        <a:bodyPr/>
        <a:lstStyle/>
        <a:p>
          <a:endParaRPr lang="en-US"/>
        </a:p>
      </dgm:t>
    </dgm:pt>
    <dgm:pt modelId="{21BFBEE8-DA2E-4B42-9633-5B7DCA7244AF}" type="sibTrans" cxnId="{083AA671-2BCB-4B72-9556-AB5581507F2E}">
      <dgm:prSet/>
      <dgm:spPr/>
      <dgm:t>
        <a:bodyPr/>
        <a:lstStyle/>
        <a:p>
          <a:endParaRPr lang="en-US"/>
        </a:p>
      </dgm:t>
    </dgm:pt>
    <dgm:pt modelId="{DE3969F3-EEBD-4053-A1F2-0F54A1E33FCB}">
      <dgm:prSet custT="1"/>
      <dgm:spPr/>
      <dgm:t>
        <a:bodyPr/>
        <a:lstStyle/>
        <a:p>
          <a:pPr>
            <a:buFont typeface="Wingdings" panose="05000000000000000000" pitchFamily="2" charset="2"/>
            <a:buChar char="§"/>
          </a:pPr>
          <a:r>
            <a:rPr lang="en-US" sz="1800" dirty="0"/>
            <a:t>Goal: Education Master Plan (EMP), Strategic Enrollment Plan(SEP), SCFF element</a:t>
          </a:r>
        </a:p>
      </dgm:t>
    </dgm:pt>
    <dgm:pt modelId="{A29EECF0-1DE7-41AC-9B07-2CB8CB9E48E9}" type="parTrans" cxnId="{0B315AA0-0619-4179-915B-455BEA73AB74}">
      <dgm:prSet/>
      <dgm:spPr/>
      <dgm:t>
        <a:bodyPr/>
        <a:lstStyle/>
        <a:p>
          <a:endParaRPr lang="en-US"/>
        </a:p>
      </dgm:t>
    </dgm:pt>
    <dgm:pt modelId="{8CC42B55-EC49-4471-8EED-69DA32CA2C8D}" type="sibTrans" cxnId="{0B315AA0-0619-4179-915B-455BEA73AB74}">
      <dgm:prSet/>
      <dgm:spPr/>
      <dgm:t>
        <a:bodyPr/>
        <a:lstStyle/>
        <a:p>
          <a:endParaRPr lang="en-US"/>
        </a:p>
      </dgm:t>
    </dgm:pt>
    <dgm:pt modelId="{1396BE5E-C58D-48F3-9DB4-F6EEC58B6447}">
      <dgm:prSet custT="1"/>
      <dgm:spPr/>
      <dgm:t>
        <a:bodyPr/>
        <a:lstStyle/>
        <a:p>
          <a:pPr>
            <a:buFont typeface="Wingdings" panose="05000000000000000000" pitchFamily="2" charset="2"/>
            <a:buChar char="§"/>
          </a:pPr>
          <a:r>
            <a:rPr lang="en-US" sz="1800" dirty="0"/>
            <a:t>52.5% (baseline 2024-25) to 85% (</a:t>
          </a:r>
          <a:r>
            <a:rPr lang="en-US" sz="1800" dirty="0">
              <a:hlinkClick xmlns:r="http://schemas.openxmlformats.org/officeDocument/2006/relationships" r:id="rId1"/>
            </a:rPr>
            <a:t>CCFAID Statistics in CA</a:t>
          </a:r>
          <a:r>
            <a:rPr lang="en-US" sz="1800" dirty="0"/>
            <a:t>) by 2029-2030</a:t>
          </a:r>
        </a:p>
      </dgm:t>
    </dgm:pt>
    <dgm:pt modelId="{DEBEAFB0-2158-4F9B-B3B4-F3BF65CCCA4D}" type="parTrans" cxnId="{14E103FB-F311-42F2-A0FB-16948637850A}">
      <dgm:prSet/>
      <dgm:spPr/>
      <dgm:t>
        <a:bodyPr/>
        <a:lstStyle/>
        <a:p>
          <a:endParaRPr lang="en-US"/>
        </a:p>
      </dgm:t>
    </dgm:pt>
    <dgm:pt modelId="{5C83A8AC-E0FD-452D-901E-14245EEAF33B}" type="sibTrans" cxnId="{14E103FB-F311-42F2-A0FB-16948637850A}">
      <dgm:prSet/>
      <dgm:spPr/>
      <dgm:t>
        <a:bodyPr/>
        <a:lstStyle/>
        <a:p>
          <a:endParaRPr lang="en-US"/>
        </a:p>
      </dgm:t>
    </dgm:pt>
    <dgm:pt modelId="{7CA238D4-B371-40DD-BC77-6893701A8B01}">
      <dgm:prSet custT="1"/>
      <dgm:spPr/>
      <dgm:t>
        <a:bodyPr/>
        <a:lstStyle/>
        <a:p>
          <a:pPr marL="457200" indent="-228600">
            <a:buFont typeface="Wingdings" panose="05000000000000000000" pitchFamily="2" charset="2"/>
            <a:buChar char="§"/>
          </a:pPr>
          <a:r>
            <a:rPr lang="en-US" sz="1800" dirty="0"/>
            <a:t>52.5% (baseline Fall 2024) to 69%</a:t>
          </a:r>
        </a:p>
      </dgm:t>
    </dgm:pt>
    <dgm:pt modelId="{6F1F97B9-ED1D-4891-863E-F391BA9D342B}" type="parTrans" cxnId="{9718947E-BAE5-4976-B50F-C561A9473739}">
      <dgm:prSet/>
      <dgm:spPr/>
      <dgm:t>
        <a:bodyPr/>
        <a:lstStyle/>
        <a:p>
          <a:endParaRPr lang="en-US"/>
        </a:p>
      </dgm:t>
    </dgm:pt>
    <dgm:pt modelId="{D7C1155B-19C0-4806-B88F-636D7AAA777F}" type="sibTrans" cxnId="{9718947E-BAE5-4976-B50F-C561A9473739}">
      <dgm:prSet/>
      <dgm:spPr/>
      <dgm:t>
        <a:bodyPr/>
        <a:lstStyle/>
        <a:p>
          <a:endParaRPr lang="en-US"/>
        </a:p>
      </dgm:t>
    </dgm:pt>
    <dgm:pt modelId="{32C7A442-4E1A-49E4-88E6-7D8896F04D3A}">
      <dgm:prSet custT="1"/>
      <dgm:spPr/>
      <dgm:t>
        <a:bodyPr/>
        <a:lstStyle/>
        <a:p>
          <a:pPr marL="457200" indent="-228600">
            <a:buFont typeface="Wingdings" panose="05000000000000000000" pitchFamily="2" charset="2"/>
            <a:buChar char="§"/>
          </a:pPr>
          <a:r>
            <a:rPr lang="en-US" sz="1800" dirty="0"/>
            <a:t>Goal: leading indicator Increasing financial aid recipients and SCFF element</a:t>
          </a:r>
          <a:endParaRPr lang="en-US" sz="1800" b="0" dirty="0"/>
        </a:p>
      </dgm:t>
    </dgm:pt>
    <dgm:pt modelId="{E683B4E7-1849-40BB-8961-452F04B73FFB}" type="parTrans" cxnId="{EBCB10A9-B5C9-476E-BE79-3C9879267F4C}">
      <dgm:prSet/>
      <dgm:spPr/>
      <dgm:t>
        <a:bodyPr/>
        <a:lstStyle/>
        <a:p>
          <a:endParaRPr lang="en-US"/>
        </a:p>
      </dgm:t>
    </dgm:pt>
    <dgm:pt modelId="{625B3B5E-401B-4B03-AA0C-2018732A2225}" type="sibTrans" cxnId="{EBCB10A9-B5C9-476E-BE79-3C9879267F4C}">
      <dgm:prSet/>
      <dgm:spPr/>
      <dgm:t>
        <a:bodyPr/>
        <a:lstStyle/>
        <a:p>
          <a:endParaRPr lang="en-US"/>
        </a:p>
      </dgm:t>
    </dgm:pt>
    <dgm:pt modelId="{B67C4F85-4494-4F3F-B96E-4BC6570A9CDE}" type="pres">
      <dgm:prSet presAssocID="{56385A6A-B420-47B1-80E4-46593A5AD90C}" presName="linearFlow" presStyleCnt="0">
        <dgm:presLayoutVars>
          <dgm:dir/>
          <dgm:animLvl val="lvl"/>
          <dgm:resizeHandles val="exact"/>
        </dgm:presLayoutVars>
      </dgm:prSet>
      <dgm:spPr/>
    </dgm:pt>
    <dgm:pt modelId="{A8963C09-0473-4E78-BCF0-E4FFA0CB8F13}" type="pres">
      <dgm:prSet presAssocID="{7E1DCE1C-A674-4456-8B5C-CB9B56286A83}" presName="composite" presStyleCnt="0"/>
      <dgm:spPr/>
    </dgm:pt>
    <dgm:pt modelId="{2C965BD5-0E5D-4297-A1D8-5875ABD83A03}" type="pres">
      <dgm:prSet presAssocID="{7E1DCE1C-A674-4456-8B5C-CB9B56286A83}" presName="parentText" presStyleLbl="alignNode1" presStyleIdx="0" presStyleCnt="2">
        <dgm:presLayoutVars>
          <dgm:chMax val="1"/>
          <dgm:bulletEnabled val="1"/>
        </dgm:presLayoutVars>
      </dgm:prSet>
      <dgm:spPr/>
    </dgm:pt>
    <dgm:pt modelId="{59BA1953-F5B4-4C44-A590-2B63614371EB}" type="pres">
      <dgm:prSet presAssocID="{7E1DCE1C-A674-4456-8B5C-CB9B56286A83}" presName="descendantText" presStyleLbl="alignAcc1" presStyleIdx="0" presStyleCnt="2">
        <dgm:presLayoutVars>
          <dgm:bulletEnabled val="1"/>
        </dgm:presLayoutVars>
      </dgm:prSet>
      <dgm:spPr/>
    </dgm:pt>
    <dgm:pt modelId="{1FD7EF28-456F-4BE9-B7D7-751CF435352D}" type="pres">
      <dgm:prSet presAssocID="{3D487FBD-6995-4BCA-AD28-F47F16D3E29D}" presName="sp" presStyleCnt="0"/>
      <dgm:spPr/>
    </dgm:pt>
    <dgm:pt modelId="{00BCE95A-3C1D-4141-A30A-F97934935897}" type="pres">
      <dgm:prSet presAssocID="{205D11EB-29D8-428C-BFC8-D5FCE120C294}" presName="composite" presStyleCnt="0"/>
      <dgm:spPr/>
    </dgm:pt>
    <dgm:pt modelId="{1C6A1552-8AC3-4F7A-8BE8-4D6D33A43C0F}" type="pres">
      <dgm:prSet presAssocID="{205D11EB-29D8-428C-BFC8-D5FCE120C294}" presName="parentText" presStyleLbl="alignNode1" presStyleIdx="1" presStyleCnt="2">
        <dgm:presLayoutVars>
          <dgm:chMax val="1"/>
          <dgm:bulletEnabled val="1"/>
        </dgm:presLayoutVars>
      </dgm:prSet>
      <dgm:spPr/>
    </dgm:pt>
    <dgm:pt modelId="{341B6B9B-0C59-4292-91ED-E2A8CFEDB72C}" type="pres">
      <dgm:prSet presAssocID="{205D11EB-29D8-428C-BFC8-D5FCE120C294}" presName="descendantText" presStyleLbl="alignAcc1" presStyleIdx="1" presStyleCnt="2">
        <dgm:presLayoutVars>
          <dgm:bulletEnabled val="1"/>
        </dgm:presLayoutVars>
      </dgm:prSet>
      <dgm:spPr/>
    </dgm:pt>
  </dgm:ptLst>
  <dgm:cxnLst>
    <dgm:cxn modelId="{2A991C04-0BC0-438E-B95F-BE04FAB17A9A}" type="presOf" srcId="{7CA238D4-B371-40DD-BC77-6893701A8B01}" destId="{341B6B9B-0C59-4292-91ED-E2A8CFEDB72C}" srcOrd="0" destOrd="2" presId="urn:microsoft.com/office/officeart/2005/8/layout/chevron2"/>
    <dgm:cxn modelId="{028D2D18-A840-4462-811B-E449CB0CEB85}" type="presOf" srcId="{DE3969F3-EEBD-4053-A1F2-0F54A1E33FCB}" destId="{59BA1953-F5B4-4C44-A590-2B63614371EB}" srcOrd="0" destOrd="1" presId="urn:microsoft.com/office/officeart/2005/8/layout/chevron2"/>
    <dgm:cxn modelId="{FC6BFE36-E6E7-4804-A402-12E83EDBBCAD}" type="presOf" srcId="{1396BE5E-C58D-48F3-9DB4-F6EEC58B6447}" destId="{59BA1953-F5B4-4C44-A590-2B63614371EB}" srcOrd="0" destOrd="2" presId="urn:microsoft.com/office/officeart/2005/8/layout/chevron2"/>
    <dgm:cxn modelId="{240A0B60-F302-4A2D-B87D-8DAA1F63C5E8}" type="presOf" srcId="{205D11EB-29D8-428C-BFC8-D5FCE120C294}" destId="{1C6A1552-8AC3-4F7A-8BE8-4D6D33A43C0F}" srcOrd="0" destOrd="0" presId="urn:microsoft.com/office/officeart/2005/8/layout/chevron2"/>
    <dgm:cxn modelId="{2C9FBC6C-6FD4-4512-9610-ABBE10B4B199}" srcId="{56385A6A-B420-47B1-80E4-46593A5AD90C}" destId="{205D11EB-29D8-428C-BFC8-D5FCE120C294}" srcOrd="1" destOrd="0" parTransId="{BBC8010A-8E2F-4B49-802F-E73D11ED6A12}" sibTransId="{D825B103-E457-4D73-8DAE-ABC7A0E39B8A}"/>
    <dgm:cxn modelId="{FEC4A84F-03CC-462A-A4A6-50D815389904}" type="presOf" srcId="{7E1DCE1C-A674-4456-8B5C-CB9B56286A83}" destId="{2C965BD5-0E5D-4297-A1D8-5875ABD83A03}" srcOrd="0" destOrd="0" presId="urn:microsoft.com/office/officeart/2005/8/layout/chevron2"/>
    <dgm:cxn modelId="{083AA671-2BCB-4B72-9556-AB5581507F2E}" srcId="{205D11EB-29D8-428C-BFC8-D5FCE120C294}" destId="{95C3A7FE-7308-4BC1-AFD7-B3F20C21B639}" srcOrd="0" destOrd="0" parTransId="{0C628C90-F1A3-4E79-BC07-620A4D2777F5}" sibTransId="{21BFBEE8-DA2E-4B42-9633-5B7DCA7244AF}"/>
    <dgm:cxn modelId="{80144C7A-4668-459A-B0AE-100AD4775255}" srcId="{7E1DCE1C-A674-4456-8B5C-CB9B56286A83}" destId="{3495B206-2BDA-4FAA-891A-CB24EE400338}" srcOrd="0" destOrd="0" parTransId="{9BEF109F-E5A9-4F41-8480-8FF08095E974}" sibTransId="{AAE078B2-9B54-4F6A-AA20-AE58C3D1F3C8}"/>
    <dgm:cxn modelId="{9718947E-BAE5-4976-B50F-C561A9473739}" srcId="{95C3A7FE-7308-4BC1-AFD7-B3F20C21B639}" destId="{7CA238D4-B371-40DD-BC77-6893701A8B01}" srcOrd="1" destOrd="0" parTransId="{6F1F97B9-ED1D-4891-863E-F391BA9D342B}" sibTransId="{D7C1155B-19C0-4806-B88F-636D7AAA777F}"/>
    <dgm:cxn modelId="{14486E93-87BB-432B-B120-09F05765ADED}" type="presOf" srcId="{56385A6A-B420-47B1-80E4-46593A5AD90C}" destId="{B67C4F85-4494-4F3F-B96E-4BC6570A9CDE}" srcOrd="0" destOrd="0" presId="urn:microsoft.com/office/officeart/2005/8/layout/chevron2"/>
    <dgm:cxn modelId="{0B315AA0-0619-4179-915B-455BEA73AB74}" srcId="{3495B206-2BDA-4FAA-891A-CB24EE400338}" destId="{DE3969F3-EEBD-4053-A1F2-0F54A1E33FCB}" srcOrd="0" destOrd="0" parTransId="{A29EECF0-1DE7-41AC-9B07-2CB8CB9E48E9}" sibTransId="{8CC42B55-EC49-4471-8EED-69DA32CA2C8D}"/>
    <dgm:cxn modelId="{94E99FA0-C3E2-4FA2-98F6-8A9355E01FCE}" type="presOf" srcId="{3495B206-2BDA-4FAA-891A-CB24EE400338}" destId="{59BA1953-F5B4-4C44-A590-2B63614371EB}" srcOrd="0" destOrd="0" presId="urn:microsoft.com/office/officeart/2005/8/layout/chevron2"/>
    <dgm:cxn modelId="{EBCB10A9-B5C9-476E-BE79-3C9879267F4C}" srcId="{95C3A7FE-7308-4BC1-AFD7-B3F20C21B639}" destId="{32C7A442-4E1A-49E4-88E6-7D8896F04D3A}" srcOrd="0" destOrd="0" parTransId="{E683B4E7-1849-40BB-8961-452F04B73FFB}" sibTransId="{625B3B5E-401B-4B03-AA0C-2018732A2225}"/>
    <dgm:cxn modelId="{B24403C0-D077-4C1A-8755-E72B7351D3C7}" srcId="{56385A6A-B420-47B1-80E4-46593A5AD90C}" destId="{7E1DCE1C-A674-4456-8B5C-CB9B56286A83}" srcOrd="0" destOrd="0" parTransId="{C080A2AB-17C7-41CB-9684-A7642FD6F9EA}" sibTransId="{3D487FBD-6995-4BCA-AD28-F47F16D3E29D}"/>
    <dgm:cxn modelId="{344185C4-24DB-4293-BAC7-02EE5D7883FA}" type="presOf" srcId="{32C7A442-4E1A-49E4-88E6-7D8896F04D3A}" destId="{341B6B9B-0C59-4292-91ED-E2A8CFEDB72C}" srcOrd="0" destOrd="1" presId="urn:microsoft.com/office/officeart/2005/8/layout/chevron2"/>
    <dgm:cxn modelId="{26550FEB-BC2B-4E42-907A-21EB365315EE}" type="presOf" srcId="{95C3A7FE-7308-4BC1-AFD7-B3F20C21B639}" destId="{341B6B9B-0C59-4292-91ED-E2A8CFEDB72C}" srcOrd="0" destOrd="0" presId="urn:microsoft.com/office/officeart/2005/8/layout/chevron2"/>
    <dgm:cxn modelId="{14E103FB-F311-42F2-A0FB-16948637850A}" srcId="{3495B206-2BDA-4FAA-891A-CB24EE400338}" destId="{1396BE5E-C58D-48F3-9DB4-F6EEC58B6447}" srcOrd="1" destOrd="0" parTransId="{DEBEAFB0-2158-4F9B-B3B4-F3BF65CCCA4D}" sibTransId="{5C83A8AC-E0FD-452D-901E-14245EEAF33B}"/>
    <dgm:cxn modelId="{4F3F5FB6-8D24-4C8A-B71C-47FA2E3FAC21}" type="presParOf" srcId="{B67C4F85-4494-4F3F-B96E-4BC6570A9CDE}" destId="{A8963C09-0473-4E78-BCF0-E4FFA0CB8F13}" srcOrd="0" destOrd="0" presId="urn:microsoft.com/office/officeart/2005/8/layout/chevron2"/>
    <dgm:cxn modelId="{09BA409F-9DD0-47DE-B9F6-D588CBA47FB8}" type="presParOf" srcId="{A8963C09-0473-4E78-BCF0-E4FFA0CB8F13}" destId="{2C965BD5-0E5D-4297-A1D8-5875ABD83A03}" srcOrd="0" destOrd="0" presId="urn:microsoft.com/office/officeart/2005/8/layout/chevron2"/>
    <dgm:cxn modelId="{0412DA5F-D549-46F1-9848-4C963A95EDDD}" type="presParOf" srcId="{A8963C09-0473-4E78-BCF0-E4FFA0CB8F13}" destId="{59BA1953-F5B4-4C44-A590-2B63614371EB}" srcOrd="1" destOrd="0" presId="urn:microsoft.com/office/officeart/2005/8/layout/chevron2"/>
    <dgm:cxn modelId="{4F801110-93EA-4BD0-AEF4-1334E40B61D8}" type="presParOf" srcId="{B67C4F85-4494-4F3F-B96E-4BC6570A9CDE}" destId="{1FD7EF28-456F-4BE9-B7D7-751CF435352D}" srcOrd="1" destOrd="0" presId="urn:microsoft.com/office/officeart/2005/8/layout/chevron2"/>
    <dgm:cxn modelId="{87E1F64A-D2DD-4848-9A31-686C63E92ADF}" type="presParOf" srcId="{B67C4F85-4494-4F3F-B96E-4BC6570A9CDE}" destId="{00BCE95A-3C1D-4141-A30A-F97934935897}" srcOrd="2" destOrd="0" presId="urn:microsoft.com/office/officeart/2005/8/layout/chevron2"/>
    <dgm:cxn modelId="{2081A458-1220-4159-BAB5-9AA396BA0BD9}" type="presParOf" srcId="{00BCE95A-3C1D-4141-A30A-F97934935897}" destId="{1C6A1552-8AC3-4F7A-8BE8-4D6D33A43C0F}" srcOrd="0" destOrd="0" presId="urn:microsoft.com/office/officeart/2005/8/layout/chevron2"/>
    <dgm:cxn modelId="{5F084C9F-EA71-4272-9617-9BD267545843}" type="presParOf" srcId="{00BCE95A-3C1D-4141-A30A-F97934935897}" destId="{341B6B9B-0C59-4292-91ED-E2A8CFEDB72C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6385A6A-B420-47B1-80E4-46593A5AD90C}" type="doc">
      <dgm:prSet loTypeId="urn:microsoft.com/office/officeart/2005/8/layout/chevron2" loCatId="process" qsTypeId="urn:microsoft.com/office/officeart/2005/8/quickstyle/simple4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7E1DCE1C-A674-4456-8B5C-CB9B56286A83}">
      <dgm:prSet custT="1"/>
      <dgm:spPr/>
      <dgm:t>
        <a:bodyPr/>
        <a:lstStyle/>
        <a:p>
          <a:endParaRPr lang="en-US" sz="1600" b="1" dirty="0"/>
        </a:p>
        <a:p>
          <a:r>
            <a:rPr lang="en-US" sz="1600" b="1" dirty="0"/>
            <a:t>FAID</a:t>
          </a:r>
        </a:p>
        <a:p>
          <a:r>
            <a:rPr lang="en-US" sz="1600" b="1" dirty="0"/>
            <a:t>CCPG</a:t>
          </a:r>
        </a:p>
      </dgm:t>
    </dgm:pt>
    <dgm:pt modelId="{C080A2AB-17C7-41CB-9684-A7642FD6F9EA}" type="parTrans" cxnId="{B24403C0-D077-4C1A-8755-E72B7351D3C7}">
      <dgm:prSet/>
      <dgm:spPr/>
      <dgm:t>
        <a:bodyPr/>
        <a:lstStyle/>
        <a:p>
          <a:endParaRPr lang="en-US"/>
        </a:p>
      </dgm:t>
    </dgm:pt>
    <dgm:pt modelId="{3D487FBD-6995-4BCA-AD28-F47F16D3E29D}" type="sibTrans" cxnId="{B24403C0-D077-4C1A-8755-E72B7351D3C7}">
      <dgm:prSet/>
      <dgm:spPr/>
      <dgm:t>
        <a:bodyPr/>
        <a:lstStyle/>
        <a:p>
          <a:endParaRPr lang="en-US"/>
        </a:p>
      </dgm:t>
    </dgm:pt>
    <dgm:pt modelId="{3495B206-2BDA-4FAA-891A-CB24EE400338}">
      <dgm:prSet custT="1"/>
      <dgm:spPr/>
      <dgm:t>
        <a:bodyPr/>
        <a:lstStyle/>
        <a:p>
          <a:pPr>
            <a:buFont typeface="Wingdings" panose="05000000000000000000" pitchFamily="2" charset="2"/>
            <a:buNone/>
          </a:pPr>
          <a:r>
            <a:rPr lang="en-US" sz="1800" b="1" dirty="0"/>
            <a:t>Increase from 29.6% to 38.6%</a:t>
          </a:r>
        </a:p>
      </dgm:t>
    </dgm:pt>
    <dgm:pt modelId="{9BEF109F-E5A9-4F41-8480-8FF08095E974}" type="parTrans" cxnId="{80144C7A-4668-459A-B0AE-100AD4775255}">
      <dgm:prSet/>
      <dgm:spPr/>
      <dgm:t>
        <a:bodyPr/>
        <a:lstStyle/>
        <a:p>
          <a:endParaRPr lang="en-US"/>
        </a:p>
      </dgm:t>
    </dgm:pt>
    <dgm:pt modelId="{AAE078B2-9B54-4F6A-AA20-AE58C3D1F3C8}" type="sibTrans" cxnId="{80144C7A-4668-459A-B0AE-100AD4775255}">
      <dgm:prSet/>
      <dgm:spPr/>
      <dgm:t>
        <a:bodyPr/>
        <a:lstStyle/>
        <a:p>
          <a:endParaRPr lang="en-US"/>
        </a:p>
      </dgm:t>
    </dgm:pt>
    <dgm:pt modelId="{205D11EB-29D8-428C-BFC8-D5FCE120C294}">
      <dgm:prSet custT="1"/>
      <dgm:spPr/>
      <dgm:t>
        <a:bodyPr/>
        <a:lstStyle/>
        <a:p>
          <a:endParaRPr lang="en-US" sz="1400" b="1" dirty="0"/>
        </a:p>
        <a:p>
          <a:r>
            <a:rPr lang="en-US" sz="1400" b="1" dirty="0"/>
            <a:t>FAID</a:t>
          </a:r>
        </a:p>
        <a:p>
          <a:r>
            <a:rPr lang="en-US" sz="1400" b="1" dirty="0"/>
            <a:t>AB540</a:t>
          </a:r>
        </a:p>
      </dgm:t>
    </dgm:pt>
    <dgm:pt modelId="{BBC8010A-8E2F-4B49-802F-E73D11ED6A12}" type="parTrans" cxnId="{2C9FBC6C-6FD4-4512-9610-ABBE10B4B199}">
      <dgm:prSet/>
      <dgm:spPr/>
      <dgm:t>
        <a:bodyPr/>
        <a:lstStyle/>
        <a:p>
          <a:endParaRPr lang="en-US"/>
        </a:p>
      </dgm:t>
    </dgm:pt>
    <dgm:pt modelId="{D825B103-E457-4D73-8DAE-ABC7A0E39B8A}" type="sibTrans" cxnId="{2C9FBC6C-6FD4-4512-9610-ABBE10B4B199}">
      <dgm:prSet/>
      <dgm:spPr/>
      <dgm:t>
        <a:bodyPr/>
        <a:lstStyle/>
        <a:p>
          <a:endParaRPr lang="en-US"/>
        </a:p>
      </dgm:t>
    </dgm:pt>
    <dgm:pt modelId="{95C3A7FE-7308-4BC1-AFD7-B3F20C21B639}">
      <dgm:prSet custT="1"/>
      <dgm:spPr/>
      <dgm:t>
        <a:bodyPr/>
        <a:lstStyle/>
        <a:p>
          <a:pPr marL="228600" indent="-228600">
            <a:buNone/>
          </a:pPr>
          <a:r>
            <a:rPr lang="en-US" sz="1800" b="1" dirty="0"/>
            <a:t>Increase from 1.5% to 2.24% </a:t>
          </a:r>
        </a:p>
      </dgm:t>
    </dgm:pt>
    <dgm:pt modelId="{0C628C90-F1A3-4E79-BC07-620A4D2777F5}" type="parTrans" cxnId="{083AA671-2BCB-4B72-9556-AB5581507F2E}">
      <dgm:prSet/>
      <dgm:spPr/>
      <dgm:t>
        <a:bodyPr/>
        <a:lstStyle/>
        <a:p>
          <a:endParaRPr lang="en-US"/>
        </a:p>
      </dgm:t>
    </dgm:pt>
    <dgm:pt modelId="{21BFBEE8-DA2E-4B42-9633-5B7DCA7244AF}" type="sibTrans" cxnId="{083AA671-2BCB-4B72-9556-AB5581507F2E}">
      <dgm:prSet/>
      <dgm:spPr/>
      <dgm:t>
        <a:bodyPr/>
        <a:lstStyle/>
        <a:p>
          <a:endParaRPr lang="en-US"/>
        </a:p>
      </dgm:t>
    </dgm:pt>
    <dgm:pt modelId="{DE3969F3-EEBD-4053-A1F2-0F54A1E33FCB}">
      <dgm:prSet custT="1"/>
      <dgm:spPr/>
      <dgm:t>
        <a:bodyPr/>
        <a:lstStyle/>
        <a:p>
          <a:pPr>
            <a:buFont typeface="Wingdings" panose="05000000000000000000" pitchFamily="2" charset="2"/>
            <a:buChar char="§"/>
          </a:pPr>
          <a:r>
            <a:rPr lang="en-US" sz="1800" dirty="0"/>
            <a:t>Goal: Education Master Plan (EMP), Strategic Enrollment Plan(SEP), SCFF element</a:t>
          </a:r>
        </a:p>
      </dgm:t>
    </dgm:pt>
    <dgm:pt modelId="{A29EECF0-1DE7-41AC-9B07-2CB8CB9E48E9}" type="parTrans" cxnId="{0B315AA0-0619-4179-915B-455BEA73AB74}">
      <dgm:prSet/>
      <dgm:spPr/>
      <dgm:t>
        <a:bodyPr/>
        <a:lstStyle/>
        <a:p>
          <a:endParaRPr lang="en-US"/>
        </a:p>
      </dgm:t>
    </dgm:pt>
    <dgm:pt modelId="{8CC42B55-EC49-4471-8EED-69DA32CA2C8D}" type="sibTrans" cxnId="{0B315AA0-0619-4179-915B-455BEA73AB74}">
      <dgm:prSet/>
      <dgm:spPr/>
      <dgm:t>
        <a:bodyPr/>
        <a:lstStyle/>
        <a:p>
          <a:endParaRPr lang="en-US"/>
        </a:p>
      </dgm:t>
    </dgm:pt>
    <dgm:pt modelId="{1396BE5E-C58D-48F3-9DB4-F6EEC58B6447}">
      <dgm:prSet custT="1"/>
      <dgm:spPr/>
      <dgm:t>
        <a:bodyPr/>
        <a:lstStyle/>
        <a:p>
          <a:pPr>
            <a:buFont typeface="Wingdings" panose="05000000000000000000" pitchFamily="2" charset="2"/>
            <a:buChar char="§"/>
          </a:pPr>
          <a:r>
            <a:rPr lang="en-US" sz="1800" b="1" dirty="0"/>
            <a:t>29.6</a:t>
          </a:r>
          <a:r>
            <a:rPr lang="en-US" sz="1800" dirty="0"/>
            <a:t>% (baseline 2023-24) to 38.6% (Statewide SCFF)</a:t>
          </a:r>
        </a:p>
      </dgm:t>
    </dgm:pt>
    <dgm:pt modelId="{DEBEAFB0-2158-4F9B-B3B4-F3BF65CCCA4D}" type="parTrans" cxnId="{14E103FB-F311-42F2-A0FB-16948637850A}">
      <dgm:prSet/>
      <dgm:spPr/>
      <dgm:t>
        <a:bodyPr/>
        <a:lstStyle/>
        <a:p>
          <a:endParaRPr lang="en-US"/>
        </a:p>
      </dgm:t>
    </dgm:pt>
    <dgm:pt modelId="{5C83A8AC-E0FD-452D-901E-14245EEAF33B}" type="sibTrans" cxnId="{14E103FB-F311-42F2-A0FB-16948637850A}">
      <dgm:prSet/>
      <dgm:spPr/>
      <dgm:t>
        <a:bodyPr/>
        <a:lstStyle/>
        <a:p>
          <a:endParaRPr lang="en-US"/>
        </a:p>
      </dgm:t>
    </dgm:pt>
    <dgm:pt modelId="{7CA238D4-B371-40DD-BC77-6893701A8B01}">
      <dgm:prSet custT="1"/>
      <dgm:spPr/>
      <dgm:t>
        <a:bodyPr/>
        <a:lstStyle/>
        <a:p>
          <a:pPr marL="457200" indent="-228600">
            <a:buFont typeface="Wingdings" panose="05000000000000000000" pitchFamily="2" charset="2"/>
            <a:buChar char="§"/>
          </a:pPr>
          <a:r>
            <a:rPr lang="en-US" sz="1800" dirty="0"/>
            <a:t>1.5% (baseline 2023-24) to 2.24% (Statewide SCFF)</a:t>
          </a:r>
        </a:p>
      </dgm:t>
    </dgm:pt>
    <dgm:pt modelId="{6F1F97B9-ED1D-4891-863E-F391BA9D342B}" type="parTrans" cxnId="{9718947E-BAE5-4976-B50F-C561A9473739}">
      <dgm:prSet/>
      <dgm:spPr/>
      <dgm:t>
        <a:bodyPr/>
        <a:lstStyle/>
        <a:p>
          <a:endParaRPr lang="en-US"/>
        </a:p>
      </dgm:t>
    </dgm:pt>
    <dgm:pt modelId="{D7C1155B-19C0-4806-B88F-636D7AAA777F}" type="sibTrans" cxnId="{9718947E-BAE5-4976-B50F-C561A9473739}">
      <dgm:prSet/>
      <dgm:spPr/>
      <dgm:t>
        <a:bodyPr/>
        <a:lstStyle/>
        <a:p>
          <a:endParaRPr lang="en-US"/>
        </a:p>
      </dgm:t>
    </dgm:pt>
    <dgm:pt modelId="{32C7A442-4E1A-49E4-88E6-7D8896F04D3A}">
      <dgm:prSet custT="1"/>
      <dgm:spPr/>
      <dgm:t>
        <a:bodyPr/>
        <a:lstStyle/>
        <a:p>
          <a:pPr marL="457200" indent="-228600">
            <a:buFont typeface="Wingdings" panose="05000000000000000000" pitchFamily="2" charset="2"/>
            <a:buChar char="§"/>
          </a:pPr>
          <a:r>
            <a:rPr lang="en-US" sz="1800" dirty="0"/>
            <a:t>Goal: financial aid recipients and SCFF element</a:t>
          </a:r>
          <a:endParaRPr lang="en-US" sz="1800" b="0" dirty="0"/>
        </a:p>
      </dgm:t>
    </dgm:pt>
    <dgm:pt modelId="{E683B4E7-1849-40BB-8961-452F04B73FFB}" type="parTrans" cxnId="{EBCB10A9-B5C9-476E-BE79-3C9879267F4C}">
      <dgm:prSet/>
      <dgm:spPr/>
      <dgm:t>
        <a:bodyPr/>
        <a:lstStyle/>
        <a:p>
          <a:endParaRPr lang="en-US"/>
        </a:p>
      </dgm:t>
    </dgm:pt>
    <dgm:pt modelId="{625B3B5E-401B-4B03-AA0C-2018732A2225}" type="sibTrans" cxnId="{EBCB10A9-B5C9-476E-BE79-3C9879267F4C}">
      <dgm:prSet/>
      <dgm:spPr/>
      <dgm:t>
        <a:bodyPr/>
        <a:lstStyle/>
        <a:p>
          <a:endParaRPr lang="en-US"/>
        </a:p>
      </dgm:t>
    </dgm:pt>
    <dgm:pt modelId="{B67C4F85-4494-4F3F-B96E-4BC6570A9CDE}" type="pres">
      <dgm:prSet presAssocID="{56385A6A-B420-47B1-80E4-46593A5AD90C}" presName="linearFlow" presStyleCnt="0">
        <dgm:presLayoutVars>
          <dgm:dir/>
          <dgm:animLvl val="lvl"/>
          <dgm:resizeHandles val="exact"/>
        </dgm:presLayoutVars>
      </dgm:prSet>
      <dgm:spPr/>
    </dgm:pt>
    <dgm:pt modelId="{A8963C09-0473-4E78-BCF0-E4FFA0CB8F13}" type="pres">
      <dgm:prSet presAssocID="{7E1DCE1C-A674-4456-8B5C-CB9B56286A83}" presName="composite" presStyleCnt="0"/>
      <dgm:spPr/>
    </dgm:pt>
    <dgm:pt modelId="{2C965BD5-0E5D-4297-A1D8-5875ABD83A03}" type="pres">
      <dgm:prSet presAssocID="{7E1DCE1C-A674-4456-8B5C-CB9B56286A83}" presName="parentText" presStyleLbl="alignNode1" presStyleIdx="0" presStyleCnt="2">
        <dgm:presLayoutVars>
          <dgm:chMax val="1"/>
          <dgm:bulletEnabled val="1"/>
        </dgm:presLayoutVars>
      </dgm:prSet>
      <dgm:spPr/>
    </dgm:pt>
    <dgm:pt modelId="{59BA1953-F5B4-4C44-A590-2B63614371EB}" type="pres">
      <dgm:prSet presAssocID="{7E1DCE1C-A674-4456-8B5C-CB9B56286A83}" presName="descendantText" presStyleLbl="alignAcc1" presStyleIdx="0" presStyleCnt="2">
        <dgm:presLayoutVars>
          <dgm:bulletEnabled val="1"/>
        </dgm:presLayoutVars>
      </dgm:prSet>
      <dgm:spPr/>
    </dgm:pt>
    <dgm:pt modelId="{1FD7EF28-456F-4BE9-B7D7-751CF435352D}" type="pres">
      <dgm:prSet presAssocID="{3D487FBD-6995-4BCA-AD28-F47F16D3E29D}" presName="sp" presStyleCnt="0"/>
      <dgm:spPr/>
    </dgm:pt>
    <dgm:pt modelId="{00BCE95A-3C1D-4141-A30A-F97934935897}" type="pres">
      <dgm:prSet presAssocID="{205D11EB-29D8-428C-BFC8-D5FCE120C294}" presName="composite" presStyleCnt="0"/>
      <dgm:spPr/>
    </dgm:pt>
    <dgm:pt modelId="{1C6A1552-8AC3-4F7A-8BE8-4D6D33A43C0F}" type="pres">
      <dgm:prSet presAssocID="{205D11EB-29D8-428C-BFC8-D5FCE120C294}" presName="parentText" presStyleLbl="alignNode1" presStyleIdx="1" presStyleCnt="2">
        <dgm:presLayoutVars>
          <dgm:chMax val="1"/>
          <dgm:bulletEnabled val="1"/>
        </dgm:presLayoutVars>
      </dgm:prSet>
      <dgm:spPr/>
    </dgm:pt>
    <dgm:pt modelId="{341B6B9B-0C59-4292-91ED-E2A8CFEDB72C}" type="pres">
      <dgm:prSet presAssocID="{205D11EB-29D8-428C-BFC8-D5FCE120C294}" presName="descendantText" presStyleLbl="alignAcc1" presStyleIdx="1" presStyleCnt="2">
        <dgm:presLayoutVars>
          <dgm:bulletEnabled val="1"/>
        </dgm:presLayoutVars>
      </dgm:prSet>
      <dgm:spPr/>
    </dgm:pt>
  </dgm:ptLst>
  <dgm:cxnLst>
    <dgm:cxn modelId="{2A991C04-0BC0-438E-B95F-BE04FAB17A9A}" type="presOf" srcId="{7CA238D4-B371-40DD-BC77-6893701A8B01}" destId="{341B6B9B-0C59-4292-91ED-E2A8CFEDB72C}" srcOrd="0" destOrd="2" presId="urn:microsoft.com/office/officeart/2005/8/layout/chevron2"/>
    <dgm:cxn modelId="{028D2D18-A840-4462-811B-E449CB0CEB85}" type="presOf" srcId="{DE3969F3-EEBD-4053-A1F2-0F54A1E33FCB}" destId="{59BA1953-F5B4-4C44-A590-2B63614371EB}" srcOrd="0" destOrd="1" presId="urn:microsoft.com/office/officeart/2005/8/layout/chevron2"/>
    <dgm:cxn modelId="{FC6BFE36-E6E7-4804-A402-12E83EDBBCAD}" type="presOf" srcId="{1396BE5E-C58D-48F3-9DB4-F6EEC58B6447}" destId="{59BA1953-F5B4-4C44-A590-2B63614371EB}" srcOrd="0" destOrd="2" presId="urn:microsoft.com/office/officeart/2005/8/layout/chevron2"/>
    <dgm:cxn modelId="{240A0B60-F302-4A2D-B87D-8DAA1F63C5E8}" type="presOf" srcId="{205D11EB-29D8-428C-BFC8-D5FCE120C294}" destId="{1C6A1552-8AC3-4F7A-8BE8-4D6D33A43C0F}" srcOrd="0" destOrd="0" presId="urn:microsoft.com/office/officeart/2005/8/layout/chevron2"/>
    <dgm:cxn modelId="{2C9FBC6C-6FD4-4512-9610-ABBE10B4B199}" srcId="{56385A6A-B420-47B1-80E4-46593A5AD90C}" destId="{205D11EB-29D8-428C-BFC8-D5FCE120C294}" srcOrd="1" destOrd="0" parTransId="{BBC8010A-8E2F-4B49-802F-E73D11ED6A12}" sibTransId="{D825B103-E457-4D73-8DAE-ABC7A0E39B8A}"/>
    <dgm:cxn modelId="{FEC4A84F-03CC-462A-A4A6-50D815389904}" type="presOf" srcId="{7E1DCE1C-A674-4456-8B5C-CB9B56286A83}" destId="{2C965BD5-0E5D-4297-A1D8-5875ABD83A03}" srcOrd="0" destOrd="0" presId="urn:microsoft.com/office/officeart/2005/8/layout/chevron2"/>
    <dgm:cxn modelId="{083AA671-2BCB-4B72-9556-AB5581507F2E}" srcId="{205D11EB-29D8-428C-BFC8-D5FCE120C294}" destId="{95C3A7FE-7308-4BC1-AFD7-B3F20C21B639}" srcOrd="0" destOrd="0" parTransId="{0C628C90-F1A3-4E79-BC07-620A4D2777F5}" sibTransId="{21BFBEE8-DA2E-4B42-9633-5B7DCA7244AF}"/>
    <dgm:cxn modelId="{80144C7A-4668-459A-B0AE-100AD4775255}" srcId="{7E1DCE1C-A674-4456-8B5C-CB9B56286A83}" destId="{3495B206-2BDA-4FAA-891A-CB24EE400338}" srcOrd="0" destOrd="0" parTransId="{9BEF109F-E5A9-4F41-8480-8FF08095E974}" sibTransId="{AAE078B2-9B54-4F6A-AA20-AE58C3D1F3C8}"/>
    <dgm:cxn modelId="{9718947E-BAE5-4976-B50F-C561A9473739}" srcId="{95C3A7FE-7308-4BC1-AFD7-B3F20C21B639}" destId="{7CA238D4-B371-40DD-BC77-6893701A8B01}" srcOrd="1" destOrd="0" parTransId="{6F1F97B9-ED1D-4891-863E-F391BA9D342B}" sibTransId="{D7C1155B-19C0-4806-B88F-636D7AAA777F}"/>
    <dgm:cxn modelId="{14486E93-87BB-432B-B120-09F05765ADED}" type="presOf" srcId="{56385A6A-B420-47B1-80E4-46593A5AD90C}" destId="{B67C4F85-4494-4F3F-B96E-4BC6570A9CDE}" srcOrd="0" destOrd="0" presId="urn:microsoft.com/office/officeart/2005/8/layout/chevron2"/>
    <dgm:cxn modelId="{0B315AA0-0619-4179-915B-455BEA73AB74}" srcId="{3495B206-2BDA-4FAA-891A-CB24EE400338}" destId="{DE3969F3-EEBD-4053-A1F2-0F54A1E33FCB}" srcOrd="0" destOrd="0" parTransId="{A29EECF0-1DE7-41AC-9B07-2CB8CB9E48E9}" sibTransId="{8CC42B55-EC49-4471-8EED-69DA32CA2C8D}"/>
    <dgm:cxn modelId="{94E99FA0-C3E2-4FA2-98F6-8A9355E01FCE}" type="presOf" srcId="{3495B206-2BDA-4FAA-891A-CB24EE400338}" destId="{59BA1953-F5B4-4C44-A590-2B63614371EB}" srcOrd="0" destOrd="0" presId="urn:microsoft.com/office/officeart/2005/8/layout/chevron2"/>
    <dgm:cxn modelId="{EBCB10A9-B5C9-476E-BE79-3C9879267F4C}" srcId="{95C3A7FE-7308-4BC1-AFD7-B3F20C21B639}" destId="{32C7A442-4E1A-49E4-88E6-7D8896F04D3A}" srcOrd="0" destOrd="0" parTransId="{E683B4E7-1849-40BB-8961-452F04B73FFB}" sibTransId="{625B3B5E-401B-4B03-AA0C-2018732A2225}"/>
    <dgm:cxn modelId="{B24403C0-D077-4C1A-8755-E72B7351D3C7}" srcId="{56385A6A-B420-47B1-80E4-46593A5AD90C}" destId="{7E1DCE1C-A674-4456-8B5C-CB9B56286A83}" srcOrd="0" destOrd="0" parTransId="{C080A2AB-17C7-41CB-9684-A7642FD6F9EA}" sibTransId="{3D487FBD-6995-4BCA-AD28-F47F16D3E29D}"/>
    <dgm:cxn modelId="{344185C4-24DB-4293-BAC7-02EE5D7883FA}" type="presOf" srcId="{32C7A442-4E1A-49E4-88E6-7D8896F04D3A}" destId="{341B6B9B-0C59-4292-91ED-E2A8CFEDB72C}" srcOrd="0" destOrd="1" presId="urn:microsoft.com/office/officeart/2005/8/layout/chevron2"/>
    <dgm:cxn modelId="{26550FEB-BC2B-4E42-907A-21EB365315EE}" type="presOf" srcId="{95C3A7FE-7308-4BC1-AFD7-B3F20C21B639}" destId="{341B6B9B-0C59-4292-91ED-E2A8CFEDB72C}" srcOrd="0" destOrd="0" presId="urn:microsoft.com/office/officeart/2005/8/layout/chevron2"/>
    <dgm:cxn modelId="{14E103FB-F311-42F2-A0FB-16948637850A}" srcId="{3495B206-2BDA-4FAA-891A-CB24EE400338}" destId="{1396BE5E-C58D-48F3-9DB4-F6EEC58B6447}" srcOrd="1" destOrd="0" parTransId="{DEBEAFB0-2158-4F9B-B3B4-F3BF65CCCA4D}" sibTransId="{5C83A8AC-E0FD-452D-901E-14245EEAF33B}"/>
    <dgm:cxn modelId="{4F3F5FB6-8D24-4C8A-B71C-47FA2E3FAC21}" type="presParOf" srcId="{B67C4F85-4494-4F3F-B96E-4BC6570A9CDE}" destId="{A8963C09-0473-4E78-BCF0-E4FFA0CB8F13}" srcOrd="0" destOrd="0" presId="urn:microsoft.com/office/officeart/2005/8/layout/chevron2"/>
    <dgm:cxn modelId="{09BA409F-9DD0-47DE-B9F6-D588CBA47FB8}" type="presParOf" srcId="{A8963C09-0473-4E78-BCF0-E4FFA0CB8F13}" destId="{2C965BD5-0E5D-4297-A1D8-5875ABD83A03}" srcOrd="0" destOrd="0" presId="urn:microsoft.com/office/officeart/2005/8/layout/chevron2"/>
    <dgm:cxn modelId="{0412DA5F-D549-46F1-9848-4C963A95EDDD}" type="presParOf" srcId="{A8963C09-0473-4E78-BCF0-E4FFA0CB8F13}" destId="{59BA1953-F5B4-4C44-A590-2B63614371EB}" srcOrd="1" destOrd="0" presId="urn:microsoft.com/office/officeart/2005/8/layout/chevron2"/>
    <dgm:cxn modelId="{4F801110-93EA-4BD0-AEF4-1334E40B61D8}" type="presParOf" srcId="{B67C4F85-4494-4F3F-B96E-4BC6570A9CDE}" destId="{1FD7EF28-456F-4BE9-B7D7-751CF435352D}" srcOrd="1" destOrd="0" presId="urn:microsoft.com/office/officeart/2005/8/layout/chevron2"/>
    <dgm:cxn modelId="{87E1F64A-D2DD-4848-9A31-686C63E92ADF}" type="presParOf" srcId="{B67C4F85-4494-4F3F-B96E-4BC6570A9CDE}" destId="{00BCE95A-3C1D-4141-A30A-F97934935897}" srcOrd="2" destOrd="0" presId="urn:microsoft.com/office/officeart/2005/8/layout/chevron2"/>
    <dgm:cxn modelId="{2081A458-1220-4159-BAB5-9AA396BA0BD9}" type="presParOf" srcId="{00BCE95A-3C1D-4141-A30A-F97934935897}" destId="{1C6A1552-8AC3-4F7A-8BE8-4D6D33A43C0F}" srcOrd="0" destOrd="0" presId="urn:microsoft.com/office/officeart/2005/8/layout/chevron2"/>
    <dgm:cxn modelId="{5F084C9F-EA71-4272-9617-9BD267545843}" type="presParOf" srcId="{00BCE95A-3C1D-4141-A30A-F97934935897}" destId="{341B6B9B-0C59-4292-91ED-E2A8CFEDB72C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965BD5-0E5D-4297-A1D8-5875ABD83A03}">
      <dsp:nvSpPr>
        <dsp:cNvPr id="0" name=""/>
        <dsp:cNvSpPr/>
      </dsp:nvSpPr>
      <dsp:spPr>
        <a:xfrm rot="5400000">
          <a:off x="-324756" y="325708"/>
          <a:ext cx="2165045" cy="1515531"/>
        </a:xfrm>
        <a:prstGeom prst="chevr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Retain</a:t>
          </a:r>
        </a:p>
      </dsp:txBody>
      <dsp:txXfrm rot="-5400000">
        <a:off x="2" y="758717"/>
        <a:ext cx="1515531" cy="649514"/>
      </dsp:txXfrm>
    </dsp:sp>
    <dsp:sp modelId="{59BA1953-F5B4-4C44-A590-2B63614371EB}">
      <dsp:nvSpPr>
        <dsp:cNvPr id="0" name=""/>
        <dsp:cNvSpPr/>
      </dsp:nvSpPr>
      <dsp:spPr>
        <a:xfrm rot="5400000">
          <a:off x="5311926" y="-3795442"/>
          <a:ext cx="1407279" cy="900006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15875" rIns="15875" bIns="1587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q"/>
          </a:pPr>
          <a:r>
            <a:rPr lang="en-US" sz="2500" kern="1200" dirty="0"/>
            <a:t>1. Current SAP Structure</a:t>
          </a: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None/>
          </a:pPr>
          <a:endParaRPr lang="en-US" sz="2500" kern="1200" dirty="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q"/>
          </a:pPr>
          <a:r>
            <a:rPr lang="en-US" sz="2500" kern="1200" dirty="0"/>
            <a:t>Measurement approach: Lagging and Leading Indicators</a:t>
          </a:r>
        </a:p>
      </dsp:txBody>
      <dsp:txXfrm rot="-5400000">
        <a:off x="1515532" y="69650"/>
        <a:ext cx="8931370" cy="1269883"/>
      </dsp:txXfrm>
    </dsp:sp>
    <dsp:sp modelId="{1C6A1552-8AC3-4F7A-8BE8-4D6D33A43C0F}">
      <dsp:nvSpPr>
        <dsp:cNvPr id="0" name=""/>
        <dsp:cNvSpPr/>
      </dsp:nvSpPr>
      <dsp:spPr>
        <a:xfrm rot="5400000">
          <a:off x="-324756" y="2510097"/>
          <a:ext cx="2165045" cy="1515531"/>
        </a:xfrm>
        <a:prstGeom prst="chevr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Proposed change</a:t>
          </a:r>
        </a:p>
      </dsp:txBody>
      <dsp:txXfrm rot="-5400000">
        <a:off x="2" y="2943106"/>
        <a:ext cx="1515531" cy="649514"/>
      </dsp:txXfrm>
    </dsp:sp>
    <dsp:sp modelId="{341B6B9B-0C59-4292-91ED-E2A8CFEDB72C}">
      <dsp:nvSpPr>
        <dsp:cNvPr id="0" name=""/>
        <dsp:cNvSpPr/>
      </dsp:nvSpPr>
      <dsp:spPr>
        <a:xfrm rot="5400000">
          <a:off x="5016421" y="-1388436"/>
          <a:ext cx="1979029" cy="900006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15875" rIns="15875" bIns="15875" numCol="1" spcCol="1270" anchor="ctr" anchorCtr="0">
          <a:noAutofit/>
        </a:bodyPr>
        <a:lstStyle/>
        <a:p>
          <a:pPr marL="228600" lvl="1" indent="-228600" algn="l" defTabSz="111125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500" b="0" kern="1200" dirty="0"/>
            <a:t>3 years → 5 years (2025–26 to 2029–30)</a:t>
          </a:r>
        </a:p>
        <a:p>
          <a:pPr marL="228600" lvl="1" indent="-228600" algn="l" defTabSz="111125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500" kern="1200" dirty="0"/>
            <a:t>Sub-indicators added under key indicators based on their contribution toward overall outcomes.</a:t>
          </a:r>
        </a:p>
        <a:p>
          <a:pPr marL="228600" lvl="1" indent="-228600" algn="l" defTabSz="111125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500" kern="1200" dirty="0"/>
            <a:t>New Indicators</a:t>
          </a:r>
        </a:p>
      </dsp:txBody>
      <dsp:txXfrm rot="-5400000">
        <a:off x="1505902" y="2218691"/>
        <a:ext cx="8903460" cy="1785813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965BD5-0E5D-4297-A1D8-5875ABD83A03}">
      <dsp:nvSpPr>
        <dsp:cNvPr id="0" name=""/>
        <dsp:cNvSpPr/>
      </dsp:nvSpPr>
      <dsp:spPr>
        <a:xfrm rot="5400000">
          <a:off x="-243461" y="247359"/>
          <a:ext cx="1623079" cy="1136155"/>
        </a:xfrm>
        <a:prstGeom prst="chevr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b="1" kern="1200" dirty="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MATH &amp; ENGL</a:t>
          </a:r>
        </a:p>
      </dsp:txBody>
      <dsp:txXfrm rot="-5400000">
        <a:off x="2" y="571975"/>
        <a:ext cx="1136155" cy="486924"/>
      </dsp:txXfrm>
    </dsp:sp>
    <dsp:sp modelId="{59BA1953-F5B4-4C44-A590-2B63614371EB}">
      <dsp:nvSpPr>
        <dsp:cNvPr id="0" name=""/>
        <dsp:cNvSpPr/>
      </dsp:nvSpPr>
      <dsp:spPr>
        <a:xfrm rot="5400000">
          <a:off x="5298099" y="-4158046"/>
          <a:ext cx="1055556" cy="937944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None/>
          </a:pPr>
          <a:r>
            <a:rPr lang="en-US" sz="1800" b="1" kern="1200" dirty="0"/>
            <a:t>Increase from 28% to 36% (ENGL) and 30% to 35% (MATH)</a:t>
          </a:r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§"/>
          </a:pPr>
          <a:r>
            <a:rPr lang="en-US" sz="1800" kern="1200" dirty="0"/>
            <a:t>Goal: Education Master Plan (EMP), Strategic Enrollment Plan(SEP), SCFF element</a:t>
          </a:r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§"/>
          </a:pPr>
          <a:r>
            <a:rPr lang="en-US" sz="1800" kern="1200" dirty="0"/>
            <a:t>Increase from 28% (baseline 2023-24) to 36% (statewide ENGL) and 30% to 35% (MATH, statewide is 23%)</a:t>
          </a:r>
        </a:p>
      </dsp:txBody>
      <dsp:txXfrm rot="-5400000">
        <a:off x="1136155" y="55426"/>
        <a:ext cx="9327916" cy="952500"/>
      </dsp:txXfrm>
    </dsp:sp>
    <dsp:sp modelId="{1C6A1552-8AC3-4F7A-8BE8-4D6D33A43C0F}">
      <dsp:nvSpPr>
        <dsp:cNvPr id="0" name=""/>
        <dsp:cNvSpPr/>
      </dsp:nvSpPr>
      <dsp:spPr>
        <a:xfrm rot="5400000">
          <a:off x="-243461" y="1576729"/>
          <a:ext cx="1623079" cy="1136155"/>
        </a:xfrm>
        <a:prstGeom prst="chevr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b="1" kern="1200" dirty="0"/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Student Engagement</a:t>
          </a:r>
        </a:p>
      </dsp:txBody>
      <dsp:txXfrm rot="-5400000">
        <a:off x="2" y="1901345"/>
        <a:ext cx="1136155" cy="486924"/>
      </dsp:txXfrm>
    </dsp:sp>
    <dsp:sp modelId="{341B6B9B-0C59-4292-91ED-E2A8CFEDB72C}">
      <dsp:nvSpPr>
        <dsp:cNvPr id="0" name=""/>
        <dsp:cNvSpPr/>
      </dsp:nvSpPr>
      <dsp:spPr>
        <a:xfrm rot="5400000">
          <a:off x="5298376" y="-2828953"/>
          <a:ext cx="1055001" cy="937944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228600" lvl="1" indent="-22860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US" sz="1800" b="1" kern="1200" dirty="0"/>
            <a:t>Boost Student Engagement in Campus and Co-Curricular Activities</a:t>
          </a:r>
        </a:p>
        <a:p>
          <a:pPr marL="457200" lvl="2" indent="-22860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§"/>
          </a:pPr>
          <a:r>
            <a:rPr lang="en-US" sz="1800" kern="1200" dirty="0"/>
            <a:t>Goal: Mission and Education Master Plan (EMP)</a:t>
          </a:r>
          <a:endParaRPr lang="en-US" sz="1800" b="1" kern="1200" dirty="0"/>
        </a:p>
        <a:p>
          <a:pPr marL="457200" lvl="2" indent="-22860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§"/>
          </a:pPr>
          <a:r>
            <a:rPr lang="en-US" sz="1800" b="0" kern="1200" dirty="0"/>
            <a:t>Increase from 10% (baseline 2023-24) to 15% </a:t>
          </a:r>
        </a:p>
      </dsp:txBody>
      <dsp:txXfrm rot="-5400000">
        <a:off x="1136155" y="1384769"/>
        <a:ext cx="9327943" cy="951999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965BD5-0E5D-4297-A1D8-5875ABD83A03}">
      <dsp:nvSpPr>
        <dsp:cNvPr id="0" name=""/>
        <dsp:cNvSpPr/>
      </dsp:nvSpPr>
      <dsp:spPr>
        <a:xfrm rot="5400000">
          <a:off x="-240630" y="242564"/>
          <a:ext cx="1604201" cy="1122940"/>
        </a:xfrm>
        <a:prstGeom prst="chevr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b="1" kern="1200" dirty="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Accreditation Standards</a:t>
          </a:r>
        </a:p>
      </dsp:txBody>
      <dsp:txXfrm rot="-5400000">
        <a:off x="1" y="563403"/>
        <a:ext cx="1122940" cy="481261"/>
      </dsp:txXfrm>
    </dsp:sp>
    <dsp:sp modelId="{59BA1953-F5B4-4C44-A590-2B63614371EB}">
      <dsp:nvSpPr>
        <dsp:cNvPr id="0" name=""/>
        <dsp:cNvSpPr/>
      </dsp:nvSpPr>
      <dsp:spPr>
        <a:xfrm rot="5400000">
          <a:off x="5297630" y="-4172755"/>
          <a:ext cx="1043279" cy="939265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None/>
          </a:pPr>
          <a:r>
            <a:rPr lang="en-US" sz="1800" b="1" kern="1200" dirty="0"/>
            <a:t>Meet All Accrediting Standards and Requirement</a:t>
          </a:r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§"/>
          </a:pPr>
          <a:r>
            <a:rPr lang="en-US" sz="1800" kern="1200" dirty="0"/>
            <a:t>Goal: Accreditation</a:t>
          </a:r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§"/>
          </a:pPr>
          <a:r>
            <a:rPr lang="en-US" sz="1800" kern="1200" dirty="0"/>
            <a:t>Non-compliance could result in losing of Federal Financial Aid and institution closer </a:t>
          </a:r>
        </a:p>
      </dsp:txBody>
      <dsp:txXfrm rot="-5400000">
        <a:off x="1122941" y="52863"/>
        <a:ext cx="9341730" cy="941421"/>
      </dsp:txXfrm>
    </dsp:sp>
    <dsp:sp modelId="{1C6A1552-8AC3-4F7A-8BE8-4D6D33A43C0F}">
      <dsp:nvSpPr>
        <dsp:cNvPr id="0" name=""/>
        <dsp:cNvSpPr/>
      </dsp:nvSpPr>
      <dsp:spPr>
        <a:xfrm rot="5400000">
          <a:off x="-240630" y="1685158"/>
          <a:ext cx="1604201" cy="1122940"/>
        </a:xfrm>
        <a:prstGeom prst="chevr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b="1" kern="1200" dirty="0"/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Human Resources</a:t>
          </a:r>
        </a:p>
      </dsp:txBody>
      <dsp:txXfrm rot="-5400000">
        <a:off x="1" y="2005997"/>
        <a:ext cx="1122940" cy="481261"/>
      </dsp:txXfrm>
    </dsp:sp>
    <dsp:sp modelId="{341B6B9B-0C59-4292-91ED-E2A8CFEDB72C}">
      <dsp:nvSpPr>
        <dsp:cNvPr id="0" name=""/>
        <dsp:cNvSpPr/>
      </dsp:nvSpPr>
      <dsp:spPr>
        <a:xfrm rot="5400000">
          <a:off x="5177824" y="-2645380"/>
          <a:ext cx="1282892" cy="939265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228600" lvl="1" indent="-22860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US" sz="1800" b="1" kern="1200" dirty="0"/>
            <a:t>Foster an Inclusive and Supportive Campus Environment</a:t>
          </a:r>
        </a:p>
        <a:p>
          <a:pPr marL="457200" lvl="2" indent="-22860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§"/>
          </a:pPr>
          <a:r>
            <a:rPr lang="en-US" sz="1600" kern="1200" dirty="0"/>
            <a:t>Goal: Mission and Education Master Plan (EMP)</a:t>
          </a:r>
          <a:endParaRPr lang="en-US" sz="1600" b="1" kern="1200" dirty="0"/>
        </a:p>
        <a:p>
          <a:pPr marL="457200" lvl="2" indent="-22860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§"/>
          </a:pPr>
          <a:r>
            <a:rPr lang="en-US" sz="1600" b="0" kern="1200" dirty="0"/>
            <a:t>Achieve at least an 80% success rate on annual campus climate surveys</a:t>
          </a:r>
        </a:p>
        <a:p>
          <a:pPr marL="457200" lvl="2" indent="-22860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§"/>
          </a:pPr>
          <a:r>
            <a:rPr lang="en-US" sz="1600" b="0" kern="1200" dirty="0"/>
            <a:t>5% increase year over year in employee participation in campus climate surveys and related activities</a:t>
          </a:r>
        </a:p>
      </dsp:txBody>
      <dsp:txXfrm rot="-5400000">
        <a:off x="1122941" y="1472129"/>
        <a:ext cx="9330033" cy="1157640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965BD5-0E5D-4297-A1D8-5875ABD83A03}">
      <dsp:nvSpPr>
        <dsp:cNvPr id="0" name=""/>
        <dsp:cNvSpPr/>
      </dsp:nvSpPr>
      <dsp:spPr>
        <a:xfrm rot="5400000">
          <a:off x="-240630" y="242564"/>
          <a:ext cx="1604201" cy="1122940"/>
        </a:xfrm>
        <a:prstGeom prst="chevr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b="1" kern="1200" dirty="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Facilities Master Plan</a:t>
          </a:r>
        </a:p>
      </dsp:txBody>
      <dsp:txXfrm rot="-5400000">
        <a:off x="1" y="563403"/>
        <a:ext cx="1122940" cy="481261"/>
      </dsp:txXfrm>
    </dsp:sp>
    <dsp:sp modelId="{59BA1953-F5B4-4C44-A590-2B63614371EB}">
      <dsp:nvSpPr>
        <dsp:cNvPr id="0" name=""/>
        <dsp:cNvSpPr/>
      </dsp:nvSpPr>
      <dsp:spPr>
        <a:xfrm rot="5400000">
          <a:off x="5297630" y="-4172755"/>
          <a:ext cx="1043279" cy="939265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None/>
          </a:pPr>
          <a:r>
            <a:rPr lang="en-US" sz="1800" b="1" kern="1200" dirty="0"/>
            <a:t>Ensure 100% of Goals Are on Target for Completion</a:t>
          </a: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§"/>
          </a:pPr>
          <a:r>
            <a:rPr lang="en-US" sz="1600" kern="1200" dirty="0"/>
            <a:t>Goal: Education Master Plan (EMP)</a:t>
          </a: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§"/>
          </a:pPr>
          <a:r>
            <a:rPr lang="en-US" sz="1600" kern="1200" dirty="0"/>
            <a:t>New facilities and repairs enable us to serve more students</a:t>
          </a: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§"/>
          </a:pPr>
          <a:r>
            <a:rPr lang="en-US" sz="1600" kern="1200" dirty="0"/>
            <a:t>Modernize the facilities plan to support campus growth</a:t>
          </a:r>
        </a:p>
      </dsp:txBody>
      <dsp:txXfrm rot="-5400000">
        <a:off x="1122941" y="52863"/>
        <a:ext cx="9341730" cy="941421"/>
      </dsp:txXfrm>
    </dsp:sp>
    <dsp:sp modelId="{1C6A1552-8AC3-4F7A-8BE8-4D6D33A43C0F}">
      <dsp:nvSpPr>
        <dsp:cNvPr id="0" name=""/>
        <dsp:cNvSpPr/>
      </dsp:nvSpPr>
      <dsp:spPr>
        <a:xfrm rot="5400000">
          <a:off x="-240630" y="1685158"/>
          <a:ext cx="1604201" cy="1122940"/>
        </a:xfrm>
        <a:prstGeom prst="chevr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b="1" kern="1200" dirty="0"/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Maintenance &amp; Facilities</a:t>
          </a:r>
        </a:p>
      </dsp:txBody>
      <dsp:txXfrm rot="-5400000">
        <a:off x="1" y="2005997"/>
        <a:ext cx="1122940" cy="481261"/>
      </dsp:txXfrm>
    </dsp:sp>
    <dsp:sp modelId="{341B6B9B-0C59-4292-91ED-E2A8CFEDB72C}">
      <dsp:nvSpPr>
        <dsp:cNvPr id="0" name=""/>
        <dsp:cNvSpPr/>
      </dsp:nvSpPr>
      <dsp:spPr>
        <a:xfrm rot="5400000">
          <a:off x="5177824" y="-2645380"/>
          <a:ext cx="1282892" cy="939265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228600" lvl="1" indent="-22860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US" sz="1800" b="1" kern="1200" dirty="0"/>
            <a:t>Increase to APPA standard level 2 </a:t>
          </a:r>
        </a:p>
        <a:p>
          <a:pPr marL="457200" lvl="2" indent="-22860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§"/>
          </a:pPr>
          <a:r>
            <a:rPr lang="en-US" sz="1600" kern="1200" dirty="0"/>
            <a:t>Goal: Mission and Education Master Plan (EMP)</a:t>
          </a:r>
          <a:endParaRPr lang="en-US" sz="1600" b="1" kern="1200" dirty="0"/>
        </a:p>
        <a:p>
          <a:pPr marL="457200" lvl="1" indent="-22860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§"/>
          </a:pPr>
          <a:r>
            <a:rPr lang="en-US" sz="1600" b="0" kern="1200" dirty="0"/>
            <a:t>Clean and safe facilities reduce student stress so they can focus on learning</a:t>
          </a:r>
        </a:p>
      </dsp:txBody>
      <dsp:txXfrm rot="-5400000">
        <a:off x="1122941" y="1472129"/>
        <a:ext cx="9330033" cy="1157640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965BD5-0E5D-4297-A1D8-5875ABD83A03}">
      <dsp:nvSpPr>
        <dsp:cNvPr id="0" name=""/>
        <dsp:cNvSpPr/>
      </dsp:nvSpPr>
      <dsp:spPr>
        <a:xfrm rot="5400000">
          <a:off x="-240630" y="242564"/>
          <a:ext cx="1604201" cy="1122940"/>
        </a:xfrm>
        <a:prstGeom prst="chevr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b="1" kern="1200" dirty="0"/>
        </a:p>
        <a:p>
          <a:pPr marL="0" lvl="0" indent="0" algn="ctr" defTabSz="711200">
            <a:lnSpc>
              <a:spcPts val="12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Fund </a:t>
          </a:r>
        </a:p>
        <a:p>
          <a:pPr marL="0" lvl="0" indent="0" algn="ctr" defTabSz="711200">
            <a:lnSpc>
              <a:spcPts val="12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Balance</a:t>
          </a:r>
        </a:p>
      </dsp:txBody>
      <dsp:txXfrm rot="-5400000">
        <a:off x="1" y="563403"/>
        <a:ext cx="1122940" cy="481261"/>
      </dsp:txXfrm>
    </dsp:sp>
    <dsp:sp modelId="{59BA1953-F5B4-4C44-A590-2B63614371EB}">
      <dsp:nvSpPr>
        <dsp:cNvPr id="0" name=""/>
        <dsp:cNvSpPr/>
      </dsp:nvSpPr>
      <dsp:spPr>
        <a:xfrm rot="5400000">
          <a:off x="5297630" y="-4172755"/>
          <a:ext cx="1043279" cy="939265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None/>
          </a:pPr>
          <a:endParaRPr lang="en-US" sz="1800" b="1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None/>
          </a:pPr>
          <a:r>
            <a:rPr lang="en-US" sz="1800" b="1" kern="1200" dirty="0"/>
            <a:t>Meet Annual Targets</a:t>
          </a: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§"/>
          </a:pPr>
          <a:r>
            <a:rPr lang="en-US" sz="1600" kern="1200" dirty="0"/>
            <a:t>Goal: Accreditation and Education Master Plan (EMP)</a:t>
          </a: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§"/>
          </a:pPr>
          <a:r>
            <a:rPr lang="en-US" sz="1600" kern="1200" dirty="0"/>
            <a:t>The College must maintain a fund balance to stay financially viable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§"/>
          </a:pPr>
          <a:endParaRPr lang="en-US" sz="1600" kern="1200" dirty="0"/>
        </a:p>
      </dsp:txBody>
      <dsp:txXfrm rot="-5400000">
        <a:off x="1122941" y="52863"/>
        <a:ext cx="9341730" cy="941421"/>
      </dsp:txXfrm>
    </dsp:sp>
    <dsp:sp modelId="{1C6A1552-8AC3-4F7A-8BE8-4D6D33A43C0F}">
      <dsp:nvSpPr>
        <dsp:cNvPr id="0" name=""/>
        <dsp:cNvSpPr/>
      </dsp:nvSpPr>
      <dsp:spPr>
        <a:xfrm rot="5400000">
          <a:off x="-240630" y="1685158"/>
          <a:ext cx="1604201" cy="1122940"/>
        </a:xfrm>
        <a:prstGeom prst="chevr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b="1" kern="1200" dirty="0"/>
        </a:p>
        <a:p>
          <a:pPr marL="0" lvl="0" indent="0" algn="ctr" defTabSz="711200">
            <a:lnSpc>
              <a:spcPts val="15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>
              <a:solidFill>
                <a:prstClr val="white"/>
              </a:solidFill>
              <a:latin typeface="Aptos" panose="02110004020202020204"/>
              <a:ea typeface="+mn-ea"/>
              <a:cs typeface="+mn-cs"/>
            </a:rPr>
            <a:t>Technology Plan</a:t>
          </a:r>
        </a:p>
      </dsp:txBody>
      <dsp:txXfrm rot="-5400000">
        <a:off x="1" y="2005997"/>
        <a:ext cx="1122940" cy="481261"/>
      </dsp:txXfrm>
    </dsp:sp>
    <dsp:sp modelId="{341B6B9B-0C59-4292-91ED-E2A8CFEDB72C}">
      <dsp:nvSpPr>
        <dsp:cNvPr id="0" name=""/>
        <dsp:cNvSpPr/>
      </dsp:nvSpPr>
      <dsp:spPr>
        <a:xfrm rot="5400000">
          <a:off x="5177824" y="-2645380"/>
          <a:ext cx="1282892" cy="939265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228600" lvl="1" indent="-22860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US" sz="1600" b="1" kern="1200" dirty="0"/>
            <a:t>Ensure 100% of Goals Are on Target for Completion  </a:t>
          </a:r>
        </a:p>
        <a:p>
          <a:pPr marL="457200" lvl="2" indent="-22860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§"/>
          </a:pPr>
          <a:r>
            <a:rPr lang="en-US" sz="1600" kern="1200" dirty="0"/>
            <a:t>Goal: Mission and Education Master Plan (EMP)</a:t>
          </a:r>
          <a:endParaRPr lang="en-US" sz="1600" b="1" kern="1200" dirty="0"/>
        </a:p>
        <a:p>
          <a:pPr marL="457200" lvl="1" indent="-22860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§"/>
          </a:pPr>
          <a:r>
            <a:rPr lang="en-US" sz="1600" b="0" kern="1200" dirty="0"/>
            <a:t>Technology enables us to be more efficient and provide faculty teaching tools and support student learning</a:t>
          </a:r>
        </a:p>
        <a:p>
          <a:pPr marL="457200" lvl="1" indent="-22860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§"/>
          </a:pPr>
          <a:r>
            <a:rPr lang="en-US" sz="1600" b="0" kern="1200" dirty="0"/>
            <a:t>Improve cybersecurity </a:t>
          </a:r>
        </a:p>
      </dsp:txBody>
      <dsp:txXfrm rot="-5400000">
        <a:off x="1122941" y="1472129"/>
        <a:ext cx="9330033" cy="115764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965BD5-0E5D-4297-A1D8-5875ABD83A03}">
      <dsp:nvSpPr>
        <dsp:cNvPr id="0" name=""/>
        <dsp:cNvSpPr/>
      </dsp:nvSpPr>
      <dsp:spPr>
        <a:xfrm rot="5400000">
          <a:off x="-347384" y="349707"/>
          <a:ext cx="2315897" cy="1621128"/>
        </a:xfrm>
        <a:prstGeom prst="chevr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Lagging Indicators</a:t>
          </a:r>
        </a:p>
      </dsp:txBody>
      <dsp:txXfrm rot="-5400000">
        <a:off x="1" y="812886"/>
        <a:ext cx="1621128" cy="694769"/>
      </dsp:txXfrm>
    </dsp:sp>
    <dsp:sp modelId="{59BA1953-F5B4-4C44-A590-2B63614371EB}">
      <dsp:nvSpPr>
        <dsp:cNvPr id="0" name=""/>
        <dsp:cNvSpPr/>
      </dsp:nvSpPr>
      <dsp:spPr>
        <a:xfrm rot="5400000">
          <a:off x="5315697" y="-3692246"/>
          <a:ext cx="1505333" cy="889447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None/>
          </a:pPr>
          <a:r>
            <a:rPr lang="en-US" sz="2600" b="1" kern="1200" dirty="0"/>
            <a:t>Six Indicators</a:t>
          </a:r>
        </a:p>
        <a:p>
          <a:pPr marL="457200" lvl="2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q"/>
          </a:pPr>
          <a:r>
            <a:rPr lang="en-US" sz="2400" kern="1200" dirty="0"/>
            <a:t>degree/certificate completion; Transfers, </a:t>
          </a:r>
        </a:p>
        <a:p>
          <a:pPr marL="457200" lvl="2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q"/>
          </a:pPr>
          <a:r>
            <a:rPr lang="en-US" sz="2400" kern="1200" dirty="0"/>
            <a:t>Job placement; SLO proficiency; Units to completion</a:t>
          </a:r>
        </a:p>
      </dsp:txBody>
      <dsp:txXfrm rot="-5400000">
        <a:off x="1621128" y="75807"/>
        <a:ext cx="8820987" cy="1358365"/>
      </dsp:txXfrm>
    </dsp:sp>
    <dsp:sp modelId="{1C6A1552-8AC3-4F7A-8BE8-4D6D33A43C0F}">
      <dsp:nvSpPr>
        <dsp:cNvPr id="0" name=""/>
        <dsp:cNvSpPr/>
      </dsp:nvSpPr>
      <dsp:spPr>
        <a:xfrm rot="5400000">
          <a:off x="-347384" y="2380502"/>
          <a:ext cx="2315897" cy="1621128"/>
        </a:xfrm>
        <a:prstGeom prst="chevr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Leading Indicators</a:t>
          </a:r>
        </a:p>
      </dsp:txBody>
      <dsp:txXfrm rot="-5400000">
        <a:off x="1" y="2843681"/>
        <a:ext cx="1621128" cy="694769"/>
      </dsp:txXfrm>
    </dsp:sp>
    <dsp:sp modelId="{341B6B9B-0C59-4292-91ED-E2A8CFEDB72C}">
      <dsp:nvSpPr>
        <dsp:cNvPr id="0" name=""/>
        <dsp:cNvSpPr/>
      </dsp:nvSpPr>
      <dsp:spPr>
        <a:xfrm rot="5400000">
          <a:off x="5315697" y="-1661451"/>
          <a:ext cx="1505333" cy="889447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US" sz="2800" b="1" kern="1200" dirty="0"/>
            <a:t>16 Indicators, including:</a:t>
          </a:r>
        </a:p>
        <a:p>
          <a:pPr marL="571500" lvl="2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800" kern="1200" dirty="0"/>
            <a:t>Five sub-indicators under FTE</a:t>
          </a:r>
          <a:endParaRPr lang="en-US" sz="2800" b="0" kern="1200" dirty="0"/>
        </a:p>
        <a:p>
          <a:pPr marL="571500" lvl="2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800" b="0" kern="1200" dirty="0"/>
            <a:t>Four sub-indicators under Financial Aid</a:t>
          </a:r>
        </a:p>
      </dsp:txBody>
      <dsp:txXfrm rot="-5400000">
        <a:off x="1621128" y="2106602"/>
        <a:ext cx="8820987" cy="135836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965BD5-0E5D-4297-A1D8-5875ABD83A03}">
      <dsp:nvSpPr>
        <dsp:cNvPr id="0" name=""/>
        <dsp:cNvSpPr/>
      </dsp:nvSpPr>
      <dsp:spPr>
        <a:xfrm rot="5400000">
          <a:off x="-243461" y="247359"/>
          <a:ext cx="1623079" cy="1136155"/>
        </a:xfrm>
        <a:prstGeom prst="chevr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Degrees Awarded</a:t>
          </a:r>
        </a:p>
      </dsp:txBody>
      <dsp:txXfrm rot="-5400000">
        <a:off x="2" y="571975"/>
        <a:ext cx="1136155" cy="486924"/>
      </dsp:txXfrm>
    </dsp:sp>
    <dsp:sp modelId="{59BA1953-F5B4-4C44-A590-2B63614371EB}">
      <dsp:nvSpPr>
        <dsp:cNvPr id="0" name=""/>
        <dsp:cNvSpPr/>
      </dsp:nvSpPr>
      <dsp:spPr>
        <a:xfrm rot="5400000">
          <a:off x="5298376" y="-4158323"/>
          <a:ext cx="1055001" cy="937944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None/>
          </a:pPr>
          <a:r>
            <a:rPr lang="en-US" sz="2000" b="1" kern="1200" dirty="0"/>
            <a:t>5% of Annual Increase </a:t>
          </a:r>
        </a:p>
        <a:p>
          <a:pPr marL="457200" lvl="2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§"/>
          </a:pPr>
          <a:r>
            <a:rPr lang="en-US" sz="2000" kern="1200" dirty="0"/>
            <a:t>Vision for </a:t>
          </a:r>
          <a:r>
            <a:rPr lang="en-US" sz="2000" kern="1200" dirty="0">
              <a:hlinkClick xmlns:r="http://schemas.openxmlformats.org/officeDocument/2006/relationships" r:id="rId1"/>
            </a:rPr>
            <a:t>2030</a:t>
          </a:r>
          <a:r>
            <a:rPr lang="en-US" sz="2000" kern="1200" dirty="0"/>
            <a:t>, 30% by 2029-30</a:t>
          </a:r>
        </a:p>
        <a:p>
          <a:pPr marL="457200" lvl="2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§"/>
          </a:pPr>
          <a:r>
            <a:rPr lang="en-US" sz="2000" kern="1200" dirty="0"/>
            <a:t>Baseline 325 (2024-25) </a:t>
          </a:r>
        </a:p>
      </dsp:txBody>
      <dsp:txXfrm rot="-5400000">
        <a:off x="1136155" y="55399"/>
        <a:ext cx="9327943" cy="951999"/>
      </dsp:txXfrm>
    </dsp:sp>
    <dsp:sp modelId="{1C6A1552-8AC3-4F7A-8BE8-4D6D33A43C0F}">
      <dsp:nvSpPr>
        <dsp:cNvPr id="0" name=""/>
        <dsp:cNvSpPr/>
      </dsp:nvSpPr>
      <dsp:spPr>
        <a:xfrm rot="5400000">
          <a:off x="-243461" y="1576729"/>
          <a:ext cx="1623079" cy="1136155"/>
        </a:xfrm>
        <a:prstGeom prst="chevr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Certificate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Awarded</a:t>
          </a:r>
        </a:p>
      </dsp:txBody>
      <dsp:txXfrm rot="-5400000">
        <a:off x="2" y="1901345"/>
        <a:ext cx="1136155" cy="486924"/>
      </dsp:txXfrm>
    </dsp:sp>
    <dsp:sp modelId="{341B6B9B-0C59-4292-91ED-E2A8CFEDB72C}">
      <dsp:nvSpPr>
        <dsp:cNvPr id="0" name=""/>
        <dsp:cNvSpPr/>
      </dsp:nvSpPr>
      <dsp:spPr>
        <a:xfrm rot="5400000">
          <a:off x="5298099" y="-2828676"/>
          <a:ext cx="1055556" cy="937944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US" sz="2000" b="1" kern="1200" dirty="0"/>
            <a:t>5% of Annual Increase </a:t>
          </a:r>
        </a:p>
        <a:p>
          <a:pPr marL="457200" lvl="2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§"/>
          </a:pPr>
          <a:r>
            <a:rPr lang="en-US" sz="2000" kern="1200" dirty="0"/>
            <a:t>Vision for </a:t>
          </a:r>
          <a:r>
            <a:rPr lang="en-US" sz="2000" kern="1200" dirty="0">
              <a:hlinkClick xmlns:r="http://schemas.openxmlformats.org/officeDocument/2006/relationships" r:id="rId1"/>
            </a:rPr>
            <a:t>2030</a:t>
          </a:r>
          <a:r>
            <a:rPr lang="en-US" sz="2000" kern="1200" dirty="0"/>
            <a:t>, 30% by 2029-30</a:t>
          </a:r>
          <a:endParaRPr lang="en-US" sz="2000" b="0" kern="1200" dirty="0"/>
        </a:p>
        <a:p>
          <a:pPr marL="457200" lvl="2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§"/>
          </a:pPr>
          <a:r>
            <a:rPr lang="en-US" sz="2000" kern="1200" dirty="0"/>
            <a:t>Baseline 16 unduplicated (SCFF) and Baseline 158 (2024-25) duplicated</a:t>
          </a:r>
        </a:p>
      </dsp:txBody>
      <dsp:txXfrm rot="-5400000">
        <a:off x="1136155" y="1384796"/>
        <a:ext cx="9327916" cy="9525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965BD5-0E5D-4297-A1D8-5875ABD83A03}">
      <dsp:nvSpPr>
        <dsp:cNvPr id="0" name=""/>
        <dsp:cNvSpPr/>
      </dsp:nvSpPr>
      <dsp:spPr>
        <a:xfrm rot="5400000">
          <a:off x="-243461" y="247359"/>
          <a:ext cx="1623079" cy="1136155"/>
        </a:xfrm>
        <a:prstGeom prst="chevr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Units to Completion</a:t>
          </a:r>
        </a:p>
      </dsp:txBody>
      <dsp:txXfrm rot="-5400000">
        <a:off x="2" y="571975"/>
        <a:ext cx="1136155" cy="486924"/>
      </dsp:txXfrm>
    </dsp:sp>
    <dsp:sp modelId="{59BA1953-F5B4-4C44-A590-2B63614371EB}">
      <dsp:nvSpPr>
        <dsp:cNvPr id="0" name=""/>
        <dsp:cNvSpPr/>
      </dsp:nvSpPr>
      <dsp:spPr>
        <a:xfrm rot="5400000">
          <a:off x="5298376" y="-4158323"/>
          <a:ext cx="1055001" cy="937944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None/>
          </a:pPr>
          <a:r>
            <a:rPr lang="en-US" sz="2000" b="1" kern="1200" dirty="0"/>
            <a:t>keep 73 Average Unit for Completion</a:t>
          </a:r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§"/>
          </a:pPr>
          <a:r>
            <a:rPr lang="en-US" sz="1800" kern="1200" dirty="0"/>
            <a:t>Vision for </a:t>
          </a:r>
          <a:r>
            <a:rPr lang="en-US" sz="1800" kern="1200" dirty="0">
              <a:hlinkClick xmlns:r="http://schemas.openxmlformats.org/officeDocument/2006/relationships" r:id="rId1"/>
            </a:rPr>
            <a:t>2030</a:t>
          </a:r>
          <a:r>
            <a:rPr lang="en-US" sz="1800" kern="1200" dirty="0"/>
            <a:t>, reduce with equity the average number of units in excess of 60 units to complete students first Associate Degree for Transfer by 20%. </a:t>
          </a:r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§"/>
          </a:pPr>
          <a:r>
            <a:rPr lang="en-US" sz="1800" kern="1200" dirty="0"/>
            <a:t>State target: 78</a:t>
          </a:r>
        </a:p>
      </dsp:txBody>
      <dsp:txXfrm rot="-5400000">
        <a:off x="1136155" y="55399"/>
        <a:ext cx="9327943" cy="951999"/>
      </dsp:txXfrm>
    </dsp:sp>
    <dsp:sp modelId="{1C6A1552-8AC3-4F7A-8BE8-4D6D33A43C0F}">
      <dsp:nvSpPr>
        <dsp:cNvPr id="0" name=""/>
        <dsp:cNvSpPr/>
      </dsp:nvSpPr>
      <dsp:spPr>
        <a:xfrm rot="5400000">
          <a:off x="-243461" y="1576729"/>
          <a:ext cx="1623079" cy="1136155"/>
        </a:xfrm>
        <a:prstGeom prst="chevr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Job placement</a:t>
          </a:r>
        </a:p>
      </dsp:txBody>
      <dsp:txXfrm rot="-5400000">
        <a:off x="2" y="1901345"/>
        <a:ext cx="1136155" cy="486924"/>
      </dsp:txXfrm>
    </dsp:sp>
    <dsp:sp modelId="{341B6B9B-0C59-4292-91ED-E2A8CFEDB72C}">
      <dsp:nvSpPr>
        <dsp:cNvPr id="0" name=""/>
        <dsp:cNvSpPr/>
      </dsp:nvSpPr>
      <dsp:spPr>
        <a:xfrm rot="5400000">
          <a:off x="5298376" y="-2828953"/>
          <a:ext cx="1055001" cy="937944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US" sz="2000" b="1" kern="1200" dirty="0"/>
            <a:t>Increase from 67.2% to 72.2%</a:t>
          </a:r>
        </a:p>
        <a:p>
          <a:pPr marL="457200" lvl="2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§"/>
          </a:pPr>
          <a:r>
            <a:rPr lang="en-US" sz="2000" kern="1200" dirty="0"/>
            <a:t>Increase from 67.2% to 72.2%</a:t>
          </a:r>
          <a:endParaRPr lang="en-US" sz="2000" b="0" kern="1200" dirty="0"/>
        </a:p>
        <a:p>
          <a:pPr marL="457200" lvl="2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§"/>
          </a:pPr>
          <a:r>
            <a:rPr lang="en-US" sz="2000" kern="1200" dirty="0"/>
            <a:t>Baseline 67.2% (2024-25) based on the state annual survey</a:t>
          </a:r>
        </a:p>
      </dsp:txBody>
      <dsp:txXfrm rot="-5400000">
        <a:off x="1136155" y="1384769"/>
        <a:ext cx="9327943" cy="95199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965BD5-0E5D-4297-A1D8-5875ABD83A03}">
      <dsp:nvSpPr>
        <dsp:cNvPr id="0" name=""/>
        <dsp:cNvSpPr/>
      </dsp:nvSpPr>
      <dsp:spPr>
        <a:xfrm rot="5400000">
          <a:off x="-243461" y="247359"/>
          <a:ext cx="1623079" cy="1136155"/>
        </a:xfrm>
        <a:prstGeom prst="chevr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Course Success</a:t>
          </a:r>
        </a:p>
      </dsp:txBody>
      <dsp:txXfrm rot="-5400000">
        <a:off x="2" y="571975"/>
        <a:ext cx="1136155" cy="486924"/>
      </dsp:txXfrm>
    </dsp:sp>
    <dsp:sp modelId="{59BA1953-F5B4-4C44-A590-2B63614371EB}">
      <dsp:nvSpPr>
        <dsp:cNvPr id="0" name=""/>
        <dsp:cNvSpPr/>
      </dsp:nvSpPr>
      <dsp:spPr>
        <a:xfrm rot="5400000">
          <a:off x="5298376" y="-4158323"/>
          <a:ext cx="1055001" cy="937944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None/>
          </a:pPr>
          <a:r>
            <a:rPr lang="en-US" sz="1800" b="1" kern="1200" dirty="0"/>
            <a:t>Transfer Level Course Success rate increase from 73.5% to 80%</a:t>
          </a:r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§"/>
          </a:pPr>
          <a:r>
            <a:rPr lang="en-US" sz="1800" kern="1200" dirty="0"/>
            <a:t>Lagging Indicator - Completion </a:t>
          </a:r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§"/>
          </a:pPr>
          <a:r>
            <a:rPr lang="en-US" sz="1800" kern="1200" dirty="0"/>
            <a:t>73.5% (baseline 2024-25)  and 79% peer college’s data (Lake Tahoe, Mendocino,….)</a:t>
          </a:r>
        </a:p>
      </dsp:txBody>
      <dsp:txXfrm rot="-5400000">
        <a:off x="1136155" y="55399"/>
        <a:ext cx="9327943" cy="951999"/>
      </dsp:txXfrm>
    </dsp:sp>
    <dsp:sp modelId="{1C6A1552-8AC3-4F7A-8BE8-4D6D33A43C0F}">
      <dsp:nvSpPr>
        <dsp:cNvPr id="0" name=""/>
        <dsp:cNvSpPr/>
      </dsp:nvSpPr>
      <dsp:spPr>
        <a:xfrm rot="5400000">
          <a:off x="-243461" y="1576729"/>
          <a:ext cx="1623079" cy="1136155"/>
        </a:xfrm>
        <a:prstGeom prst="chevr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b="1" kern="1200" dirty="0"/>
        </a:p>
        <a:p>
          <a:pPr marL="0" lvl="0" indent="0" algn="ctr" defTabSz="622300">
            <a:lnSpc>
              <a:spcPts val="11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Online</a:t>
          </a:r>
        </a:p>
        <a:p>
          <a:pPr marL="0" lvl="0" indent="0" algn="ctr" defTabSz="622300">
            <a:lnSpc>
              <a:spcPts val="11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Course </a:t>
          </a:r>
        </a:p>
        <a:p>
          <a:pPr marL="0" lvl="0" indent="0" algn="ctr" defTabSz="622300">
            <a:lnSpc>
              <a:spcPts val="11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Success</a:t>
          </a:r>
        </a:p>
      </dsp:txBody>
      <dsp:txXfrm rot="-5400000">
        <a:off x="2" y="1901345"/>
        <a:ext cx="1136155" cy="486924"/>
      </dsp:txXfrm>
    </dsp:sp>
    <dsp:sp modelId="{341B6B9B-0C59-4292-91ED-E2A8CFEDB72C}">
      <dsp:nvSpPr>
        <dsp:cNvPr id="0" name=""/>
        <dsp:cNvSpPr/>
      </dsp:nvSpPr>
      <dsp:spPr>
        <a:xfrm rot="5400000">
          <a:off x="5298099" y="-2828676"/>
          <a:ext cx="1055556" cy="937944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228600" lvl="1" indent="-22860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US" sz="1800" b="1" kern="1200" dirty="0"/>
            <a:t>Online Course Success Rate increase from 64.5% to 72%</a:t>
          </a:r>
        </a:p>
        <a:p>
          <a:pPr marL="457200" lvl="2" indent="-22860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§"/>
          </a:pPr>
          <a:r>
            <a:rPr lang="en-US" sz="1800" kern="1200" dirty="0"/>
            <a:t>Lagging Indicator - Completion </a:t>
          </a:r>
          <a:endParaRPr lang="en-US" sz="1800" b="0" kern="1200" dirty="0"/>
        </a:p>
        <a:p>
          <a:pPr marL="457200" lvl="2" indent="-22860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§"/>
          </a:pPr>
          <a:r>
            <a:rPr lang="en-US" sz="1800" kern="1200" dirty="0"/>
            <a:t>64.5(Fall 2024)  and statewide is 71.2%</a:t>
          </a:r>
        </a:p>
      </dsp:txBody>
      <dsp:txXfrm rot="-5400000">
        <a:off x="1136155" y="1384796"/>
        <a:ext cx="9327916" cy="95250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965BD5-0E5D-4297-A1D8-5875ABD83A03}">
      <dsp:nvSpPr>
        <dsp:cNvPr id="0" name=""/>
        <dsp:cNvSpPr/>
      </dsp:nvSpPr>
      <dsp:spPr>
        <a:xfrm rot="5400000">
          <a:off x="-243699" y="246154"/>
          <a:ext cx="1624665" cy="1137265"/>
        </a:xfrm>
        <a:prstGeom prst="chevr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b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/>
            <a:t>FTE</a:t>
          </a:r>
        </a:p>
      </dsp:txBody>
      <dsp:txXfrm rot="-5400000">
        <a:off x="2" y="571087"/>
        <a:ext cx="1137265" cy="487400"/>
      </dsp:txXfrm>
    </dsp:sp>
    <dsp:sp modelId="{59BA1953-F5B4-4C44-A590-2B63614371EB}">
      <dsp:nvSpPr>
        <dsp:cNvPr id="0" name=""/>
        <dsp:cNvSpPr/>
      </dsp:nvSpPr>
      <dsp:spPr>
        <a:xfrm rot="5400000">
          <a:off x="5298416" y="-4158695"/>
          <a:ext cx="1056032" cy="937833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None/>
          </a:pPr>
          <a:r>
            <a:rPr lang="en-US" sz="1800" b="1" kern="1200" dirty="0"/>
            <a:t>Increase from 2274 to 2911 (Pre-COVID)</a:t>
          </a:r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§"/>
          </a:pPr>
          <a:r>
            <a:rPr lang="en-US" sz="1800" kern="1200" dirty="0"/>
            <a:t>Goal: Education Master Plan (EMP) and Strategic Enrollment Plan(SEP)</a:t>
          </a:r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§"/>
          </a:pPr>
          <a:r>
            <a:rPr lang="en-US" sz="1800" kern="1200" dirty="0"/>
            <a:t>2274 (baseline 2024-25) to 2911 (pre pandemic 2019-2020) by 2029-2030</a:t>
          </a:r>
        </a:p>
      </dsp:txBody>
      <dsp:txXfrm rot="-5400000">
        <a:off x="1137266" y="54006"/>
        <a:ext cx="9326783" cy="952930"/>
      </dsp:txXfrm>
    </dsp:sp>
    <dsp:sp modelId="{1C6A1552-8AC3-4F7A-8BE8-4D6D33A43C0F}">
      <dsp:nvSpPr>
        <dsp:cNvPr id="0" name=""/>
        <dsp:cNvSpPr/>
      </dsp:nvSpPr>
      <dsp:spPr>
        <a:xfrm rot="5400000">
          <a:off x="-243699" y="1576824"/>
          <a:ext cx="1624665" cy="1137265"/>
        </a:xfrm>
        <a:prstGeom prst="chevr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FTE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15+ credits </a:t>
          </a:r>
          <a:endParaRPr lang="en-US" sz="1400" b="1" kern="1200" dirty="0"/>
        </a:p>
      </dsp:txBody>
      <dsp:txXfrm rot="-5400000">
        <a:off x="2" y="1901757"/>
        <a:ext cx="1137265" cy="487400"/>
      </dsp:txXfrm>
    </dsp:sp>
    <dsp:sp modelId="{341B6B9B-0C59-4292-91ED-E2A8CFEDB72C}">
      <dsp:nvSpPr>
        <dsp:cNvPr id="0" name=""/>
        <dsp:cNvSpPr/>
      </dsp:nvSpPr>
      <dsp:spPr>
        <a:xfrm rot="5400000">
          <a:off x="5298416" y="-2828026"/>
          <a:ext cx="1056032" cy="937833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228600" lvl="1" indent="-22860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US" sz="1800" b="1" kern="1200" dirty="0"/>
            <a:t>Increase from 9.3% to 11.6% </a:t>
          </a:r>
        </a:p>
        <a:p>
          <a:pPr marL="457200" lvl="2" indent="-22860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§"/>
          </a:pPr>
          <a:r>
            <a:rPr lang="en-US" sz="1800" kern="1200" dirty="0"/>
            <a:t>Goal: FTE Increase</a:t>
          </a:r>
          <a:endParaRPr lang="en-US" sz="1800" b="0" kern="1200" dirty="0"/>
        </a:p>
        <a:p>
          <a:pPr marL="457200" lvl="2" indent="-22860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§"/>
          </a:pPr>
          <a:r>
            <a:rPr lang="en-US" sz="1800" kern="1200" dirty="0"/>
            <a:t>9.3% (baseline Fall 2024) to 11.6% (Peer College: Barstow; Statewide: 9.2%) </a:t>
          </a:r>
        </a:p>
      </dsp:txBody>
      <dsp:txXfrm rot="-5400000">
        <a:off x="1137266" y="1384675"/>
        <a:ext cx="9326783" cy="95293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965BD5-0E5D-4297-A1D8-5875ABD83A03}">
      <dsp:nvSpPr>
        <dsp:cNvPr id="0" name=""/>
        <dsp:cNvSpPr/>
      </dsp:nvSpPr>
      <dsp:spPr>
        <a:xfrm rot="5400000">
          <a:off x="-243461" y="247359"/>
          <a:ext cx="1623079" cy="1136155"/>
        </a:xfrm>
        <a:prstGeom prst="chevr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ts val="11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b="1" kern="1200" dirty="0"/>
        </a:p>
        <a:p>
          <a:pPr marL="0" lvl="0" indent="0" algn="ctr" defTabSz="622300">
            <a:lnSpc>
              <a:spcPts val="11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FTE</a:t>
          </a:r>
        </a:p>
        <a:p>
          <a:pPr marL="0" lvl="0" indent="0" algn="ctr" defTabSz="622300">
            <a:lnSpc>
              <a:spcPts val="11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Dual </a:t>
          </a:r>
        </a:p>
        <a:p>
          <a:pPr marL="0" lvl="0" indent="0" algn="ctr" defTabSz="622300">
            <a:lnSpc>
              <a:spcPts val="11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Enrollment</a:t>
          </a:r>
        </a:p>
      </dsp:txBody>
      <dsp:txXfrm rot="-5400000">
        <a:off x="2" y="571975"/>
        <a:ext cx="1136155" cy="486924"/>
      </dsp:txXfrm>
    </dsp:sp>
    <dsp:sp modelId="{59BA1953-F5B4-4C44-A590-2B63614371EB}">
      <dsp:nvSpPr>
        <dsp:cNvPr id="0" name=""/>
        <dsp:cNvSpPr/>
      </dsp:nvSpPr>
      <dsp:spPr>
        <a:xfrm rot="5400000">
          <a:off x="5298099" y="-4158046"/>
          <a:ext cx="1055556" cy="937944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None/>
          </a:pPr>
          <a:r>
            <a:rPr lang="en-US" sz="1800" b="1" kern="1200" dirty="0"/>
            <a:t>Increase Dual Enrollment from 98.9 (Excluding Outside of Service Area-MOU) to  </a:t>
          </a:r>
        </a:p>
        <a:p>
          <a:pPr marL="171450" lvl="1" indent="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§"/>
          </a:pPr>
          <a:r>
            <a:rPr lang="en-US" sz="1800" kern="1200" dirty="0"/>
            <a:t> Goal: FTE Increase</a:t>
          </a:r>
          <a:endParaRPr lang="en-US" sz="1800" b="1" kern="1200" dirty="0"/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§"/>
          </a:pPr>
          <a:r>
            <a:rPr lang="en-US" sz="1800" kern="1200" dirty="0"/>
            <a:t>98.9 (baseline 2024-25) to 105 (internal target)</a:t>
          </a:r>
        </a:p>
      </dsp:txBody>
      <dsp:txXfrm rot="-5400000">
        <a:off x="1136155" y="55426"/>
        <a:ext cx="9327916" cy="952500"/>
      </dsp:txXfrm>
    </dsp:sp>
    <dsp:sp modelId="{1C6A1552-8AC3-4F7A-8BE8-4D6D33A43C0F}">
      <dsp:nvSpPr>
        <dsp:cNvPr id="0" name=""/>
        <dsp:cNvSpPr/>
      </dsp:nvSpPr>
      <dsp:spPr>
        <a:xfrm rot="5400000">
          <a:off x="-243461" y="1576729"/>
          <a:ext cx="1623079" cy="1136155"/>
        </a:xfrm>
        <a:prstGeom prst="chevr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FTE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CVC Badge</a:t>
          </a:r>
        </a:p>
      </dsp:txBody>
      <dsp:txXfrm rot="-5400000">
        <a:off x="2" y="1901345"/>
        <a:ext cx="1136155" cy="486924"/>
      </dsp:txXfrm>
    </dsp:sp>
    <dsp:sp modelId="{341B6B9B-0C59-4292-91ED-E2A8CFEDB72C}">
      <dsp:nvSpPr>
        <dsp:cNvPr id="0" name=""/>
        <dsp:cNvSpPr/>
      </dsp:nvSpPr>
      <dsp:spPr>
        <a:xfrm rot="5400000">
          <a:off x="5298376" y="-2828953"/>
          <a:ext cx="1055001" cy="937944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228600" lvl="1" indent="-22860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US" sz="1800" b="1" kern="1200" dirty="0"/>
            <a:t>Increase from 6% to 11%</a:t>
          </a:r>
        </a:p>
        <a:p>
          <a:pPr marL="457200" lvl="2" indent="-22860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§"/>
          </a:pPr>
          <a:r>
            <a:rPr lang="en-US" sz="1800" kern="1200" dirty="0"/>
            <a:t>Goal: FTE Increase</a:t>
          </a:r>
          <a:endParaRPr lang="en-US" sz="1800" b="0" kern="1200" dirty="0"/>
        </a:p>
        <a:p>
          <a:pPr marL="457200" lvl="2" indent="-22860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§"/>
          </a:pPr>
          <a:r>
            <a:rPr lang="en-US" sz="1800" kern="1200" dirty="0"/>
            <a:t>6% (baseline2024-25) to 11% (internal target)</a:t>
          </a:r>
        </a:p>
      </dsp:txBody>
      <dsp:txXfrm rot="-5400000">
        <a:off x="1136155" y="1384769"/>
        <a:ext cx="9327943" cy="951999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965BD5-0E5D-4297-A1D8-5875ABD83A03}">
      <dsp:nvSpPr>
        <dsp:cNvPr id="0" name=""/>
        <dsp:cNvSpPr/>
      </dsp:nvSpPr>
      <dsp:spPr>
        <a:xfrm rot="5400000">
          <a:off x="-243461" y="247359"/>
          <a:ext cx="1623079" cy="1136155"/>
        </a:xfrm>
        <a:prstGeom prst="chevr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b="1" kern="1200" dirty="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Financial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Aid</a:t>
          </a:r>
        </a:p>
      </dsp:txBody>
      <dsp:txXfrm rot="-5400000">
        <a:off x="2" y="571975"/>
        <a:ext cx="1136155" cy="486924"/>
      </dsp:txXfrm>
    </dsp:sp>
    <dsp:sp modelId="{59BA1953-F5B4-4C44-A590-2B63614371EB}">
      <dsp:nvSpPr>
        <dsp:cNvPr id="0" name=""/>
        <dsp:cNvSpPr/>
      </dsp:nvSpPr>
      <dsp:spPr>
        <a:xfrm rot="5400000">
          <a:off x="5298099" y="-4158046"/>
          <a:ext cx="1055556" cy="937944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None/>
          </a:pPr>
          <a:r>
            <a:rPr lang="en-US" sz="1800" b="1" kern="1200" dirty="0"/>
            <a:t>Increase from 52.5% (Awarded) to 85% (State Report)</a:t>
          </a:r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§"/>
          </a:pPr>
          <a:r>
            <a:rPr lang="en-US" sz="1800" kern="1200" dirty="0"/>
            <a:t>Goal: Education Master Plan (EMP), Strategic Enrollment Plan(SEP), SCFF element</a:t>
          </a:r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§"/>
          </a:pPr>
          <a:r>
            <a:rPr lang="en-US" sz="1800" kern="1200" dirty="0"/>
            <a:t>52.5% (baseline 2024-25) to 85% (</a:t>
          </a:r>
          <a:r>
            <a:rPr lang="en-US" sz="1800" kern="1200" dirty="0">
              <a:hlinkClick xmlns:r="http://schemas.openxmlformats.org/officeDocument/2006/relationships" r:id="rId1"/>
            </a:rPr>
            <a:t>CCFAID Statistics in CA</a:t>
          </a:r>
          <a:r>
            <a:rPr lang="en-US" sz="1800" kern="1200" dirty="0"/>
            <a:t>) by 2029-2030</a:t>
          </a:r>
        </a:p>
      </dsp:txBody>
      <dsp:txXfrm rot="-5400000">
        <a:off x="1136155" y="55426"/>
        <a:ext cx="9327916" cy="952500"/>
      </dsp:txXfrm>
    </dsp:sp>
    <dsp:sp modelId="{1C6A1552-8AC3-4F7A-8BE8-4D6D33A43C0F}">
      <dsp:nvSpPr>
        <dsp:cNvPr id="0" name=""/>
        <dsp:cNvSpPr/>
      </dsp:nvSpPr>
      <dsp:spPr>
        <a:xfrm rot="5400000">
          <a:off x="-243461" y="1576729"/>
          <a:ext cx="1623079" cy="1136155"/>
        </a:xfrm>
        <a:prstGeom prst="chevr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b="1" kern="1200" dirty="0"/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FAID         Filing Completion</a:t>
          </a:r>
        </a:p>
      </dsp:txBody>
      <dsp:txXfrm rot="-5400000">
        <a:off x="2" y="1901345"/>
        <a:ext cx="1136155" cy="486924"/>
      </dsp:txXfrm>
    </dsp:sp>
    <dsp:sp modelId="{341B6B9B-0C59-4292-91ED-E2A8CFEDB72C}">
      <dsp:nvSpPr>
        <dsp:cNvPr id="0" name=""/>
        <dsp:cNvSpPr/>
      </dsp:nvSpPr>
      <dsp:spPr>
        <a:xfrm rot="5400000">
          <a:off x="5298376" y="-2828953"/>
          <a:ext cx="1055001" cy="937944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228600" lvl="1" indent="-22860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US" sz="1800" b="1" kern="1200" dirty="0"/>
            <a:t>Increase from 52.5% to 69% (State Report)</a:t>
          </a:r>
        </a:p>
        <a:p>
          <a:pPr marL="457200" lvl="2" indent="-22860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§"/>
          </a:pPr>
          <a:r>
            <a:rPr lang="en-US" sz="1800" kern="1200" dirty="0"/>
            <a:t>Goal: leading indicator Increasing financial aid recipients and SCFF element</a:t>
          </a:r>
          <a:endParaRPr lang="en-US" sz="1800" b="0" kern="1200" dirty="0"/>
        </a:p>
        <a:p>
          <a:pPr marL="457200" lvl="2" indent="-22860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§"/>
          </a:pPr>
          <a:r>
            <a:rPr lang="en-US" sz="1800" kern="1200" dirty="0"/>
            <a:t>52.5% (baseline Fall 2024) to 69%</a:t>
          </a:r>
        </a:p>
      </dsp:txBody>
      <dsp:txXfrm rot="-5400000">
        <a:off x="1136155" y="1384769"/>
        <a:ext cx="9327943" cy="951999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965BD5-0E5D-4297-A1D8-5875ABD83A03}">
      <dsp:nvSpPr>
        <dsp:cNvPr id="0" name=""/>
        <dsp:cNvSpPr/>
      </dsp:nvSpPr>
      <dsp:spPr>
        <a:xfrm rot="5400000">
          <a:off x="-325816" y="328303"/>
          <a:ext cx="2172112" cy="1520478"/>
        </a:xfrm>
        <a:prstGeom prst="chevr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b="1" kern="1200" dirty="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FAID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CCPG</a:t>
          </a:r>
        </a:p>
      </dsp:txBody>
      <dsp:txXfrm rot="-5400000">
        <a:off x="1" y="762725"/>
        <a:ext cx="1520478" cy="651634"/>
      </dsp:txXfrm>
    </dsp:sp>
    <dsp:sp modelId="{59BA1953-F5B4-4C44-A590-2B63614371EB}">
      <dsp:nvSpPr>
        <dsp:cNvPr id="0" name=""/>
        <dsp:cNvSpPr/>
      </dsp:nvSpPr>
      <dsp:spPr>
        <a:xfrm rot="5400000">
          <a:off x="5311731" y="-3788766"/>
          <a:ext cx="1412615" cy="899512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None/>
          </a:pPr>
          <a:r>
            <a:rPr lang="en-US" sz="1800" b="1" kern="1200" dirty="0"/>
            <a:t>Increase from 29.6% to 38.6%</a:t>
          </a:r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§"/>
          </a:pPr>
          <a:r>
            <a:rPr lang="en-US" sz="1800" kern="1200" dirty="0"/>
            <a:t>Goal: Education Master Plan (EMP), Strategic Enrollment Plan(SEP), SCFF element</a:t>
          </a:r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§"/>
          </a:pPr>
          <a:r>
            <a:rPr lang="en-US" sz="1800" b="1" kern="1200" dirty="0"/>
            <a:t>29.6</a:t>
          </a:r>
          <a:r>
            <a:rPr lang="en-US" sz="1800" kern="1200" dirty="0"/>
            <a:t>% (baseline 2023-24) to 38.6% (Statewide SCFF)</a:t>
          </a:r>
        </a:p>
      </dsp:txBody>
      <dsp:txXfrm rot="-5400000">
        <a:off x="1520478" y="71445"/>
        <a:ext cx="8926163" cy="1274699"/>
      </dsp:txXfrm>
    </dsp:sp>
    <dsp:sp modelId="{1C6A1552-8AC3-4F7A-8BE8-4D6D33A43C0F}">
      <dsp:nvSpPr>
        <dsp:cNvPr id="0" name=""/>
        <dsp:cNvSpPr/>
      </dsp:nvSpPr>
      <dsp:spPr>
        <a:xfrm rot="5400000">
          <a:off x="-325816" y="2214023"/>
          <a:ext cx="2172112" cy="1520478"/>
        </a:xfrm>
        <a:prstGeom prst="chevr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b="1" kern="1200" dirty="0"/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FAID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AB540</a:t>
          </a:r>
        </a:p>
      </dsp:txBody>
      <dsp:txXfrm rot="-5400000">
        <a:off x="1" y="2648445"/>
        <a:ext cx="1520478" cy="651634"/>
      </dsp:txXfrm>
    </dsp:sp>
    <dsp:sp modelId="{341B6B9B-0C59-4292-91ED-E2A8CFEDB72C}">
      <dsp:nvSpPr>
        <dsp:cNvPr id="0" name=""/>
        <dsp:cNvSpPr/>
      </dsp:nvSpPr>
      <dsp:spPr>
        <a:xfrm rot="5400000">
          <a:off x="5312102" y="-1903418"/>
          <a:ext cx="1411872" cy="899512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228600" lvl="1" indent="-22860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US" sz="1800" b="1" kern="1200" dirty="0"/>
            <a:t>Increase from 1.5% to 2.24% </a:t>
          </a:r>
        </a:p>
        <a:p>
          <a:pPr marL="457200" lvl="2" indent="-22860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§"/>
          </a:pPr>
          <a:r>
            <a:rPr lang="en-US" sz="1800" kern="1200" dirty="0"/>
            <a:t>Goal: financial aid recipients and SCFF element</a:t>
          </a:r>
          <a:endParaRPr lang="en-US" sz="1800" b="0" kern="1200" dirty="0"/>
        </a:p>
        <a:p>
          <a:pPr marL="457200" lvl="2" indent="-22860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§"/>
          </a:pPr>
          <a:r>
            <a:rPr lang="en-US" sz="1800" kern="1200" dirty="0"/>
            <a:t>1.5% (baseline 2023-24) to 2.24% (Statewide SCFF)</a:t>
          </a:r>
        </a:p>
      </dsp:txBody>
      <dsp:txXfrm rot="-5400000">
        <a:off x="1520478" y="1957128"/>
        <a:ext cx="8926199" cy="127402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8382F2-0F23-4CF4-BFB1-C165F48AC533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732046-E722-4C47-AF8C-56563A4DF3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7330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7165" marR="346075" lvl="0" indent="0" algn="l" defTabSz="914400" rtl="0" eaLnBrk="1" fontAlgn="auto" latinLnBrk="0" hangingPunct="1">
              <a:lnSpc>
                <a:spcPct val="103000"/>
              </a:lnSpc>
              <a:spcBef>
                <a:spcPts val="1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400" dirty="0">
              <a:effectLst/>
              <a:latin typeface="Arial Black" panose="020B0A04020102020204" pitchFamily="34" charset="0"/>
              <a:ea typeface="Arial Black" panose="020B0A04020102020204" pitchFamily="34" charset="0"/>
              <a:cs typeface="Arial Black" panose="020B0A040201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58C3DE-BC35-4A92-ADA8-5BDA9D29259E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376300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4B06A8-9AE1-92CD-5017-6C47FBB207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5F553D5-63C1-0047-4E55-78151AAC5DA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DCBBEAE-9A00-F99F-D409-0DE6FADF6A8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B37853-1814-2B6D-AA7A-7E40D908056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4A70A6-2B13-445A-AC5C-3A4D60E5EB5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60391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E6098A-A7A5-6017-AE0D-15B7E97885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E367166-6D85-B4FC-77C3-AB0746C73CE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01E72AC-0245-2AF5-14A7-6FA374DA245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B7D4CE-9EE5-A068-175A-6CCDA0B9AB3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4A70A6-2B13-445A-AC5C-3A4D60E5EB59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81717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C37228-6C23-337B-66A3-361375C9D4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1211F10-4E01-B1A9-0527-E8C4F582482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DCA97E8-6891-893F-2551-E2AD3F27372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8328F5-63D8-B8EA-85E5-2DFBEAB4D65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4A70A6-2B13-445A-AC5C-3A4D60E5EB59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6570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530798-7BC1-F918-FA99-B3FBFCCB31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879CBD6-9B5B-AF34-95D6-DD578F02BE5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DD36A0D-E614-0BA4-72B1-1ABFCA30029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078E14-4627-A51B-4E07-8B2480EF17E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4A70A6-2B13-445A-AC5C-3A4D60E5EB59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24509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DEBC43-7C56-6769-3E24-E220F12764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C70DA04-512C-475C-4DDB-D822AB77DB2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CBFD9C8-A8F8-4D2E-D8B8-6C8B6E8C976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5DD138D-C559-C21C-A58E-461166F8460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4A70A6-2B13-445A-AC5C-3A4D60E5EB59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06738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6D1CAF-1905-14BC-37F2-8E4E2F524F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3D0D29B-80F6-190B-C3BB-0D28B94F4CC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B46BEAE-8B47-4FB2-52D0-9156F15A862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3CF16D-1DD0-46B3-50FF-ED8CBD0DD2B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4A70A6-2B13-445A-AC5C-3A4D60E5EB59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66881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0D02AC-8726-CBAA-5456-8AAD95B951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B6DCF38-EBF6-ED1E-6478-729079683BC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2FE9629-8EAB-2526-8806-D3C81F20AB7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1DB055-A916-3530-06C6-A37FDC1D066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4A70A6-2B13-445A-AC5C-3A4D60E5EB59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5069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06FA08-C84D-29AB-88A3-26C4A561F2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9B0A1ED-34B3-DC9E-CBAD-1F946BFE6FF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77386F2-A5B7-09C8-2ADF-AB0EB127280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8A25AF-E66F-28BF-35C3-5B4F76F2033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4A70A6-2B13-445A-AC5C-3A4D60E5EB5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8781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CF2BF9-B140-8797-FE30-85BDF5D6AF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E2D428D-394C-9656-BD4F-3ABBF67E0F9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142228C-54A6-51DB-FFFA-371C8F7F9F3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F04DFD-4B80-22A7-B845-B2429541198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4A70A6-2B13-445A-AC5C-3A4D60E5EB5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1743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121E8B-4C03-E52F-0FD7-A4C3CC96D0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9DF7E6A-8B4C-BEBC-898D-984E447CC80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F3F7072-AF10-27D2-CC90-E494004AD77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754E49-E40B-CB23-62F6-C9E200FEBAB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4A70A6-2B13-445A-AC5C-3A4D60E5EB5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025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697E87-7BD5-2544-4A66-205B6BF730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65DD0C0-BDF2-CD9E-4BA5-D7E4E05E92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D63CCAE-5227-DF8A-A16B-FD82E7B5559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230CD5-A889-B125-8C95-C900BA72652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4A70A6-2B13-445A-AC5C-3A4D60E5EB5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533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7921ED-CD56-3B49-636C-4EA2B1479D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3DB1EEC-48A0-B8AD-D505-11339704FCC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CC63081-E13D-0C80-7FD3-F9E6DAE4DE9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84DBD5-0EAB-620B-8614-2D346D4C74C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4A70A6-2B13-445A-AC5C-3A4D60E5EB5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7247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A89BE9-1046-6EBD-433D-6D8397E8DC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90CAB5F-2A71-5546-C4C8-20F2E7BE5E5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90EF0F0-7E08-A2EC-8924-E6382BB7983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33CB35-BBB4-4D2D-97F0-6BF509CA253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4A70A6-2B13-445A-AC5C-3A4D60E5EB5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48006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9BF050-3BC5-6C10-0E7F-494DC22897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C5DBADA-7748-7AE4-E5F2-5951095BABC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A61E0E1-DFD4-549B-2607-FEEF9927770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94A4E9-AB27-1254-1412-DB7229FC1AD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4A70A6-2B13-445A-AC5C-3A4D60E5EB5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96255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DEB0B1-DFB0-8623-1454-8D5FF6C006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AE98606-8DE0-9796-F55E-58820701C6E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79D48F4-221D-7E87-D55E-AA915C90B87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796909-274B-A46E-9C30-D83927C58FB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4A70A6-2B13-445A-AC5C-3A4D60E5EB5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3138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B923CF-B6D0-D288-E281-DCCC5D208A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0FCF46E-C5AA-6DC2-2BBF-97E97A4EDB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6CB62C-709D-4A1A-17F9-F31D75640F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74754-AEB0-462B-B3AA-D0D97B28ACCA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F0DBF6-9560-FFBB-F2E5-6332839351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287B53-4804-0224-B325-7CA1ED43A0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EFA1A-E408-4EA1-8B35-65A135AC83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0073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395622-58D4-A636-BA75-0AF3A5D16C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D3B8061-A85B-70A0-6C70-EBCF4E62E9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DC7786-76F6-BF7B-D64E-1C63BE7D44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74754-AEB0-462B-B3AA-D0D97B28ACCA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A0E302-BD4E-130E-9C66-88E8FBA01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E55E7E-2761-506B-3F9A-BF720FA3CB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EFA1A-E408-4EA1-8B35-65A135AC83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779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0371C52-9A5F-C223-B0E2-4DB6B375D8B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20EFA2-EBAC-AFA5-52CB-CDFD557F20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BF2B10-AC82-4A7D-18D7-8DB1CE1DC4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74754-AEB0-462B-B3AA-D0D97B28ACCA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4032DC-13FB-F55F-5B1A-83C85142DB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DF7FD2-DDEB-0BCD-B6C3-83E65363A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EFA1A-E408-4EA1-8B35-65A135AC83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1031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0AE29F-3656-2D0D-50DA-4EB3E9270B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7908CC-85B3-5586-57EA-AF24A8F96D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93DCF3-891F-2FA1-277C-23BF89E67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74754-AEB0-462B-B3AA-D0D97B28ACCA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BDC9AD-FBF7-D90E-3205-391B68E30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6E3D60-4D5A-E3E2-AEA5-DF5E3C3556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EFA1A-E408-4EA1-8B35-65A135AC83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960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2C41D6-D66B-C87B-07CB-B87269FE88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75D843-B080-F3C8-920D-1EC624530F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A9467F-E257-702A-6040-04B87D5FE1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74754-AEB0-462B-B3AA-D0D97B28ACCA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A98825-B6C8-3DEB-D962-3941950909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C356D2-910D-A779-8337-5113B59DFA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EFA1A-E408-4EA1-8B35-65A135AC83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602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E83D12-1EFE-BC41-3B3C-BF9567C99D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8EF814-F49F-40E2-2705-BAB31E4AEC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64FCFE-2289-F35F-BBDC-FD9D37C7DA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FDC5E2-B572-1185-9F91-6C5B80AE17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74754-AEB0-462B-B3AA-D0D97B28ACCA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56B2EC-F332-DB4B-649B-7E430A1E97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8D067C-492D-11B5-ED6B-A8F8E2B54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EFA1A-E408-4EA1-8B35-65A135AC83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178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534FA0-6542-4551-24C2-3A8F07E890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03AE37-8C12-C6D9-C1FE-8DE8074876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D56CB30-7B68-63ED-CBEE-61C205879B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5E3F175-10E7-01FB-DEF2-98D407039A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6A0CBFB-0FBB-8F08-43EB-2F79C7D1A3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6B782E6-3289-ACD4-8BDC-EEAF6132B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74754-AEB0-462B-B3AA-D0D97B28ACCA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C9A0D02-7A3B-12D8-F7FA-1A63E7998A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3F7B2B0-8827-CE92-3469-045D7DA3B0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EFA1A-E408-4EA1-8B35-65A135AC83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3221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715461-EC19-D9CC-C1C1-CD65B8B021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1777DC4-314F-62BB-478A-42F9E88899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74754-AEB0-462B-B3AA-D0D97B28ACCA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766B729-2EC0-D400-2CF3-DDF5EEE0A2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BBAF50-D695-FDEA-619D-7A03974C4C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EFA1A-E408-4EA1-8B35-65A135AC83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7886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9F0CD05-59E5-C720-E1A6-4D7B3F752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74754-AEB0-462B-B3AA-D0D97B28ACCA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5C6BEC0-86E6-4136-7C36-7194FB5623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BE8A10-B558-B62D-3F2A-0A545BB9E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EFA1A-E408-4EA1-8B35-65A135AC83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6788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6C4E32-7FFA-2DB6-FB05-4551EE63D7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E8E2F2-589E-8AC6-7CEF-EFC065E2E1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F3A7F9-7F08-22AA-9919-9848F56160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1CB4E1-D3AE-6B98-96E6-2B9B5F3706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74754-AEB0-462B-B3AA-D0D97B28ACCA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CEB382-9FEA-629D-B90A-BF9C30679E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E2BCC3-CF16-6C63-627C-9BDC17F8F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EFA1A-E408-4EA1-8B35-65A135AC83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2008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1AB121-25F0-C3B4-1516-F74584DD5D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B5A55D1-F759-C499-9E02-A3FAA1A8470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27F818-C499-DA5D-F380-F621E5EB22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FF1A0B-EFFF-B878-D803-C9CCAEAA59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74754-AEB0-462B-B3AA-D0D97B28ACCA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284CBD-E44F-40C3-6E13-1579502028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4B8969-35D3-0335-C25F-543A811A5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EFA1A-E408-4EA1-8B35-65A135AC83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8020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B0E7AD3-9DA4-A31C-DA52-28C6E97B2F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3CFD6B-4F19-7A19-C744-14244EEC12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A1ADE8-D5ED-5F5E-F30E-B2FEF0C9298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FF74754-AEB0-462B-B3AA-D0D97B28ACCA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07D97A-455A-2321-CC90-AE9D5C61B2B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7A65EE-C622-C50B-BEFD-BDF0593530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6CEFA1A-E408-4EA1-8B35-65A135AC83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5154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1.xml"/><Relationship Id="rId7" Type="http://schemas.microsoft.com/office/2007/relationships/diagramDrawing" Target="../diagrams/drawing11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1.xml"/><Relationship Id="rId5" Type="http://schemas.openxmlformats.org/officeDocument/2006/relationships/diagramQuickStyle" Target="../diagrams/quickStyle11.xml"/><Relationship Id="rId4" Type="http://schemas.openxmlformats.org/officeDocument/2006/relationships/diagramLayout" Target="../diagrams/layout1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2.xml"/><Relationship Id="rId7" Type="http://schemas.microsoft.com/office/2007/relationships/diagramDrawing" Target="../diagrams/drawing12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2.xml"/><Relationship Id="rId5" Type="http://schemas.openxmlformats.org/officeDocument/2006/relationships/diagramQuickStyle" Target="../diagrams/quickStyle12.xml"/><Relationship Id="rId4" Type="http://schemas.openxmlformats.org/officeDocument/2006/relationships/diagramLayout" Target="../diagrams/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3.xml"/><Relationship Id="rId7" Type="http://schemas.microsoft.com/office/2007/relationships/diagramDrawing" Target="../diagrams/drawing13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3.xml"/><Relationship Id="rId5" Type="http://schemas.openxmlformats.org/officeDocument/2006/relationships/diagramQuickStyle" Target="../diagrams/quickStyle13.xml"/><Relationship Id="rId4" Type="http://schemas.openxmlformats.org/officeDocument/2006/relationships/diagramLayout" Target="../diagrams/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ccco.edu/-/media/CCCCO-Website/docs/vision2030/vision-2030-report.pdf" TargetMode="External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5A59F003-E00A-43F9-91DC-CC54E3B874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5BE68A5-067B-AFAB-617A-C0823EC06D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22945" b="28821"/>
          <a:stretch>
            <a:fillRect/>
          </a:stretch>
        </p:blipFill>
        <p:spPr>
          <a:xfrm>
            <a:off x="20" y="10"/>
            <a:ext cx="12191981" cy="6857990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D74A4382-E3AD-430A-9A1F-DFA3E0E77A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3799865" y="-1524511"/>
            <a:ext cx="4592270" cy="12192001"/>
          </a:xfrm>
          <a:prstGeom prst="rect">
            <a:avLst/>
          </a:prstGeom>
          <a:gradFill>
            <a:gsLst>
              <a:gs pos="35000">
                <a:schemeClr val="tx1">
                  <a:alpha val="46000"/>
                </a:schemeClr>
              </a:gs>
              <a:gs pos="21000">
                <a:schemeClr val="tx1">
                  <a:alpha val="30000"/>
                </a:schemeClr>
              </a:gs>
              <a:gs pos="0">
                <a:schemeClr val="tx1">
                  <a:alpha val="0"/>
                </a:schemeClr>
              </a:gs>
              <a:gs pos="100000">
                <a:schemeClr val="tx1">
                  <a:alpha val="90000"/>
                </a:schemeClr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31715779-3EE3-44C6-8FCD-E63C33B4C1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553" y="3091928"/>
            <a:ext cx="9078562" cy="238760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100" spc="800">
                <a:solidFill>
                  <a:schemeClr val="bg1"/>
                </a:solidFill>
              </a:rPr>
              <a:t>Five-Year</a:t>
            </a:r>
            <a:br>
              <a:rPr lang="en-US" sz="5100" spc="800">
                <a:solidFill>
                  <a:schemeClr val="bg1"/>
                </a:solidFill>
              </a:rPr>
            </a:br>
            <a:r>
              <a:rPr lang="en-US" sz="5100" spc="800">
                <a:solidFill>
                  <a:schemeClr val="bg1"/>
                </a:solidFill>
              </a:rPr>
              <a:t>Strategic Action Plan</a:t>
            </a:r>
            <a:br>
              <a:rPr lang="en-US" sz="5100" spc="800">
                <a:solidFill>
                  <a:schemeClr val="bg1"/>
                </a:solidFill>
              </a:rPr>
            </a:br>
            <a:r>
              <a:rPr lang="en-US" sz="5100" spc="800">
                <a:solidFill>
                  <a:schemeClr val="bg1"/>
                </a:solidFill>
              </a:rPr>
              <a:t> (2025-26 to 2029-30)</a:t>
            </a:r>
            <a:endParaRPr lang="en-US" sz="5100" spc="800" dirty="0">
              <a:solidFill>
                <a:schemeClr val="bg1"/>
              </a:solidFill>
            </a:endParaRP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79F40191-0F44-4FD1-82CC-ACB507C14B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575039"/>
            <a:ext cx="9785897" cy="685800"/>
          </a:xfrm>
          <a:prstGeom prst="roundRect">
            <a:avLst>
              <a:gd name="adj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B204EED-8E73-0E44-F4F5-C2039695C811}"/>
              </a:ext>
            </a:extLst>
          </p:cNvPr>
          <p:cNvSpPr txBox="1"/>
          <p:nvPr/>
        </p:nvSpPr>
        <p:spPr>
          <a:xfrm>
            <a:off x="2406103" y="5589923"/>
            <a:ext cx="76771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FF00"/>
                </a:solidFill>
              </a:rPr>
              <a:t>Goal &amp; Indicator Data Review</a:t>
            </a:r>
          </a:p>
        </p:txBody>
      </p:sp>
    </p:spTree>
    <p:extLst>
      <p:ext uri="{BB962C8B-B14F-4D97-AF65-F5344CB8AC3E}">
        <p14:creationId xmlns:p14="http://schemas.microsoft.com/office/powerpoint/2010/main" val="38763276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322E51-BB21-0E76-7E1A-8EA5A4DBDE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342F5B0-C9C5-F3ED-2CD4-97C9FBBF9F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130213"/>
            <a:ext cx="12192000" cy="167951"/>
          </a:xfrm>
          <a:prstGeom prst="rect">
            <a:avLst/>
          </a:prstGeom>
          <a:solidFill>
            <a:srgbClr val="6566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6911FC06-5437-6559-0C94-3F4C6F77AB6F}"/>
              </a:ext>
            </a:extLst>
          </p:cNvPr>
          <p:cNvSpPr txBox="1">
            <a:spLocks/>
          </p:cNvSpPr>
          <p:nvPr/>
        </p:nvSpPr>
        <p:spPr>
          <a:xfrm>
            <a:off x="0" y="117298"/>
            <a:ext cx="12192000" cy="6564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>
                <a:solidFill>
                  <a:schemeClr val="bg1"/>
                </a:solidFill>
              </a:rPr>
              <a:t>What is Administrative Program Review (APR)?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A5C745A-3BE1-61AB-768B-577EEF7E5F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138624"/>
            <a:ext cx="12192000" cy="656444"/>
          </a:xfrm>
          <a:prstGeom prst="rect">
            <a:avLst/>
          </a:prstGeom>
          <a:solidFill>
            <a:srgbClr val="6566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D37B5C81-7BDA-82A7-6B77-72F15C047802}"/>
              </a:ext>
            </a:extLst>
          </p:cNvPr>
          <p:cNvSpPr txBox="1">
            <a:spLocks/>
          </p:cNvSpPr>
          <p:nvPr/>
        </p:nvSpPr>
        <p:spPr>
          <a:xfrm>
            <a:off x="0" y="132097"/>
            <a:ext cx="12192000" cy="699097"/>
          </a:xfrm>
          <a:prstGeom prst="rect">
            <a:avLst/>
          </a:prstGeom>
        </p:spPr>
        <p:txBody>
          <a:bodyPr vert="horz" lIns="91440" tIns="91440" rIns="91440" bIns="45720" rtlCol="0" anchor="ctr" anchorCtr="1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>
                <a:solidFill>
                  <a:schemeClr val="bg1"/>
                </a:solidFill>
              </a:rPr>
              <a:t>Leading Indicators – </a:t>
            </a:r>
            <a:r>
              <a:rPr lang="en-US" sz="2800" dirty="0">
                <a:solidFill>
                  <a:schemeClr val="bg1"/>
                </a:solidFill>
              </a:rPr>
              <a:t>Financial Aid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7AA37FB-B95F-E2F0-FCD6-216567C980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214188"/>
            <a:ext cx="12192000" cy="643812"/>
          </a:xfrm>
          <a:prstGeom prst="rect">
            <a:avLst/>
          </a:prstGeom>
          <a:solidFill>
            <a:srgbClr val="E78E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Content Placeholder 2">
            <a:extLst>
              <a:ext uri="{FF2B5EF4-FFF2-40B4-BE49-F238E27FC236}">
                <a16:creationId xmlns:a16="http://schemas.microsoft.com/office/drawing/2014/main" id="{C8B14507-1DD6-DDB7-18D9-5176BF5E211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62324165"/>
              </p:ext>
            </p:extLst>
          </p:nvPr>
        </p:nvGraphicFramePr>
        <p:xfrm>
          <a:off x="838200" y="1339621"/>
          <a:ext cx="10515600" cy="29602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2" name="Group 1">
            <a:extLst>
              <a:ext uri="{FF2B5EF4-FFF2-40B4-BE49-F238E27FC236}">
                <a16:creationId xmlns:a16="http://schemas.microsoft.com/office/drawing/2014/main" id="{CEA2E1E9-7ABB-2CA0-1D39-9FCA904CB9E9}"/>
              </a:ext>
            </a:extLst>
          </p:cNvPr>
          <p:cNvGrpSpPr/>
          <p:nvPr/>
        </p:nvGrpSpPr>
        <p:grpSpPr>
          <a:xfrm>
            <a:off x="2013330" y="4055696"/>
            <a:ext cx="9340470" cy="1053741"/>
            <a:chOff x="1621128" y="2323"/>
            <a:chExt cx="8894471" cy="1505333"/>
          </a:xfrm>
        </p:grpSpPr>
        <p:sp>
          <p:nvSpPr>
            <p:cNvPr id="3" name="Rectangle: Top Corners Rounded 2">
              <a:extLst>
                <a:ext uri="{FF2B5EF4-FFF2-40B4-BE49-F238E27FC236}">
                  <a16:creationId xmlns:a16="http://schemas.microsoft.com/office/drawing/2014/main" id="{8C04FEBF-27CE-7411-6513-59DEA8EDA4EB}"/>
                </a:ext>
              </a:extLst>
            </p:cNvPr>
            <p:cNvSpPr/>
            <p:nvPr/>
          </p:nvSpPr>
          <p:spPr>
            <a:xfrm rot="5400000">
              <a:off x="5315697" y="-3692246"/>
              <a:ext cx="1505333" cy="8894471"/>
            </a:xfrm>
            <a:prstGeom prst="round2SameRect">
              <a:avLst/>
            </a:prstGeom>
          </p:spPr>
          <p:style>
            <a:lnRef idx="1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6" name="Rectangle: Top Corners Rounded 4">
              <a:extLst>
                <a:ext uri="{FF2B5EF4-FFF2-40B4-BE49-F238E27FC236}">
                  <a16:creationId xmlns:a16="http://schemas.microsoft.com/office/drawing/2014/main" id="{B1757CB6-5C61-3792-6A72-9704EB295F51}"/>
                </a:ext>
              </a:extLst>
            </p:cNvPr>
            <p:cNvSpPr txBox="1"/>
            <p:nvPr/>
          </p:nvSpPr>
          <p:spPr>
            <a:xfrm>
              <a:off x="1621128" y="75807"/>
              <a:ext cx="8820987" cy="135836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70688" tIns="15240" rIns="15240" bIns="15240" numCol="1" spcCol="1270" anchor="ctr" anchorCtr="0">
              <a:noAutofit/>
            </a:bodyPr>
            <a:lstStyle/>
            <a:p>
              <a:r>
                <a:rPr lang="en-US" b="1" dirty="0"/>
                <a:t>Increase from 16.4% to 20.4% </a:t>
              </a:r>
            </a:p>
            <a:p>
              <a:pPr marL="400050" indent="-228600">
                <a:buFont typeface="Wingdings" panose="05000000000000000000" pitchFamily="2" charset="2"/>
                <a:buChar char="§"/>
              </a:pPr>
              <a:r>
                <a:rPr lang="en-US" dirty="0"/>
                <a:t>Goal: FTE Increase</a:t>
              </a:r>
            </a:p>
            <a:p>
              <a:pPr marL="228600" lvl="0" indent="-57150">
                <a:buFont typeface="Wingdings" panose="05000000000000000000" pitchFamily="2" charset="2"/>
                <a:buChar char="§"/>
              </a:pPr>
              <a:r>
                <a:rPr lang="en-US" dirty="0"/>
                <a:t>   16.4% (baseline 2023-24) to 20.4% (statewide: SCFF)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B85A5B99-AB29-295A-0FEB-BB1AD55BC42E}"/>
              </a:ext>
            </a:extLst>
          </p:cNvPr>
          <p:cNvGrpSpPr/>
          <p:nvPr/>
        </p:nvGrpSpPr>
        <p:grpSpPr>
          <a:xfrm>
            <a:off x="830755" y="4039309"/>
            <a:ext cx="1182575" cy="1646350"/>
            <a:chOff x="1" y="1188624"/>
            <a:chExt cx="1037286" cy="1481837"/>
          </a:xfrm>
        </p:grpSpPr>
        <p:sp>
          <p:nvSpPr>
            <p:cNvPr id="12" name="Arrow: Chevron 11">
              <a:extLst>
                <a:ext uri="{FF2B5EF4-FFF2-40B4-BE49-F238E27FC236}">
                  <a16:creationId xmlns:a16="http://schemas.microsoft.com/office/drawing/2014/main" id="{E0C08D7D-41A5-9B5D-9DFF-3C800D6909FF}"/>
                </a:ext>
              </a:extLst>
            </p:cNvPr>
            <p:cNvSpPr/>
            <p:nvPr/>
          </p:nvSpPr>
          <p:spPr>
            <a:xfrm rot="5400000">
              <a:off x="-222275" y="1410900"/>
              <a:ext cx="1481837" cy="1037286"/>
            </a:xfrm>
            <a:prstGeom prst="chevron">
              <a:avLst/>
            </a:prstGeom>
          </p:spPr>
          <p:style>
            <a:lnRef idx="1">
              <a:schemeClr val="accent2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3" name="Arrow: Chevron 4">
              <a:extLst>
                <a:ext uri="{FF2B5EF4-FFF2-40B4-BE49-F238E27FC236}">
                  <a16:creationId xmlns:a16="http://schemas.microsoft.com/office/drawing/2014/main" id="{0C901A03-9C75-B5AC-DBB0-9ACE81C0081B}"/>
                </a:ext>
              </a:extLst>
            </p:cNvPr>
            <p:cNvSpPr txBox="1"/>
            <p:nvPr/>
          </p:nvSpPr>
          <p:spPr>
            <a:xfrm>
              <a:off x="1" y="1707267"/>
              <a:ext cx="1037286" cy="44455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525" tIns="9525" rIns="9525" bIns="9525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400" b="1" dirty="0"/>
            </a:p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400" b="1" dirty="0"/>
                <a:t>FAID</a:t>
              </a:r>
            </a:p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400" b="1" dirty="0"/>
                <a:t>PELL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528629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C4C158-72B4-65A6-0A41-2EAF446C4C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C1EE04B-6A83-6784-7386-0F88E5CFDC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130213"/>
            <a:ext cx="12192000" cy="167951"/>
          </a:xfrm>
          <a:prstGeom prst="rect">
            <a:avLst/>
          </a:prstGeom>
          <a:solidFill>
            <a:srgbClr val="6566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27597FB7-BED6-78FC-862D-00F535326536}"/>
              </a:ext>
            </a:extLst>
          </p:cNvPr>
          <p:cNvSpPr txBox="1">
            <a:spLocks/>
          </p:cNvSpPr>
          <p:nvPr/>
        </p:nvSpPr>
        <p:spPr>
          <a:xfrm>
            <a:off x="0" y="117298"/>
            <a:ext cx="12192000" cy="6564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>
                <a:solidFill>
                  <a:schemeClr val="bg1"/>
                </a:solidFill>
              </a:rPr>
              <a:t>What is Administrative Program Review (APR)?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EB9E856-8AC7-03DA-F307-44AA718B47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138624"/>
            <a:ext cx="12192000" cy="656444"/>
          </a:xfrm>
          <a:prstGeom prst="rect">
            <a:avLst/>
          </a:prstGeom>
          <a:solidFill>
            <a:srgbClr val="6566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4C73A52B-57AC-8873-6AFD-81C149257EB7}"/>
              </a:ext>
            </a:extLst>
          </p:cNvPr>
          <p:cNvSpPr txBox="1">
            <a:spLocks/>
          </p:cNvSpPr>
          <p:nvPr/>
        </p:nvSpPr>
        <p:spPr>
          <a:xfrm>
            <a:off x="0" y="132097"/>
            <a:ext cx="12192000" cy="699097"/>
          </a:xfrm>
          <a:prstGeom prst="rect">
            <a:avLst/>
          </a:prstGeom>
        </p:spPr>
        <p:txBody>
          <a:bodyPr vert="horz" lIns="91440" tIns="91440" rIns="91440" bIns="45720" rtlCol="0" anchor="ctr" anchorCtr="1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>
                <a:solidFill>
                  <a:schemeClr val="bg1"/>
                </a:solidFill>
              </a:rPr>
              <a:t>Leading Indicators – </a:t>
            </a:r>
            <a:r>
              <a:rPr lang="en-US" sz="2800" dirty="0">
                <a:solidFill>
                  <a:schemeClr val="bg1"/>
                </a:solidFill>
              </a:rPr>
              <a:t>Financial Aid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80AFD36-FB67-7CC7-9CBB-82C28656E5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214188"/>
            <a:ext cx="12192000" cy="643812"/>
          </a:xfrm>
          <a:prstGeom prst="rect">
            <a:avLst/>
          </a:prstGeom>
          <a:solidFill>
            <a:srgbClr val="E78E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Content Placeholder 2">
            <a:extLst>
              <a:ext uri="{FF2B5EF4-FFF2-40B4-BE49-F238E27FC236}">
                <a16:creationId xmlns:a16="http://schemas.microsoft.com/office/drawing/2014/main" id="{76266E9B-6D85-E43D-59FE-697CA801546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26690632"/>
              </p:ext>
            </p:extLst>
          </p:nvPr>
        </p:nvGraphicFramePr>
        <p:xfrm>
          <a:off x="838200" y="1339621"/>
          <a:ext cx="10515600" cy="406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250635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BB3390-CC9B-B8D8-43C3-7D27D3E690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F5F55C05-ED30-C163-CC8E-F80FC0D33D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130213"/>
            <a:ext cx="12192000" cy="167951"/>
          </a:xfrm>
          <a:prstGeom prst="rect">
            <a:avLst/>
          </a:prstGeom>
          <a:solidFill>
            <a:srgbClr val="6566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D1BBFFA3-9DBA-8C67-D817-9FEEB572440B}"/>
              </a:ext>
            </a:extLst>
          </p:cNvPr>
          <p:cNvSpPr txBox="1">
            <a:spLocks/>
          </p:cNvSpPr>
          <p:nvPr/>
        </p:nvSpPr>
        <p:spPr>
          <a:xfrm>
            <a:off x="0" y="117298"/>
            <a:ext cx="12192000" cy="6564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>
                <a:solidFill>
                  <a:schemeClr val="bg1"/>
                </a:solidFill>
              </a:rPr>
              <a:t>What is Administrative Program Review (APR)?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0858A40-9618-A5E6-7C4D-4CE3ECF25A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138624"/>
            <a:ext cx="12192000" cy="656444"/>
          </a:xfrm>
          <a:prstGeom prst="rect">
            <a:avLst/>
          </a:prstGeom>
          <a:solidFill>
            <a:srgbClr val="6566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98367392-AB2E-D383-7371-380EFC767C68}"/>
              </a:ext>
            </a:extLst>
          </p:cNvPr>
          <p:cNvSpPr txBox="1">
            <a:spLocks/>
          </p:cNvSpPr>
          <p:nvPr/>
        </p:nvSpPr>
        <p:spPr>
          <a:xfrm>
            <a:off x="0" y="132097"/>
            <a:ext cx="12192000" cy="699097"/>
          </a:xfrm>
          <a:prstGeom prst="rect">
            <a:avLst/>
          </a:prstGeom>
        </p:spPr>
        <p:txBody>
          <a:bodyPr vert="horz" lIns="91440" tIns="91440" rIns="91440" bIns="45720" rtlCol="0" anchor="ctr" anchorCtr="1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>
                <a:solidFill>
                  <a:schemeClr val="bg1"/>
                </a:solidFill>
              </a:rPr>
              <a:t>Leading Indicators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5099978-CCF8-2432-9028-83B078BFED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214188"/>
            <a:ext cx="12192000" cy="643812"/>
          </a:xfrm>
          <a:prstGeom prst="rect">
            <a:avLst/>
          </a:prstGeom>
          <a:solidFill>
            <a:srgbClr val="E78E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Content Placeholder 2">
            <a:extLst>
              <a:ext uri="{FF2B5EF4-FFF2-40B4-BE49-F238E27FC236}">
                <a16:creationId xmlns:a16="http://schemas.microsoft.com/office/drawing/2014/main" id="{8D6EB876-0833-8853-9B63-5A3F6C3C8D8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02923880"/>
              </p:ext>
            </p:extLst>
          </p:nvPr>
        </p:nvGraphicFramePr>
        <p:xfrm>
          <a:off x="838200" y="1339621"/>
          <a:ext cx="10515600" cy="29602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2" name="Group 1">
            <a:extLst>
              <a:ext uri="{FF2B5EF4-FFF2-40B4-BE49-F238E27FC236}">
                <a16:creationId xmlns:a16="http://schemas.microsoft.com/office/drawing/2014/main" id="{13FDCD64-65E3-6270-69AF-D9784A601A8F}"/>
              </a:ext>
            </a:extLst>
          </p:cNvPr>
          <p:cNvGrpSpPr/>
          <p:nvPr/>
        </p:nvGrpSpPr>
        <p:grpSpPr>
          <a:xfrm>
            <a:off x="2013330" y="4055696"/>
            <a:ext cx="9340470" cy="1053741"/>
            <a:chOff x="1621128" y="2323"/>
            <a:chExt cx="8894471" cy="1505333"/>
          </a:xfrm>
        </p:grpSpPr>
        <p:sp>
          <p:nvSpPr>
            <p:cNvPr id="3" name="Rectangle: Top Corners Rounded 2">
              <a:extLst>
                <a:ext uri="{FF2B5EF4-FFF2-40B4-BE49-F238E27FC236}">
                  <a16:creationId xmlns:a16="http://schemas.microsoft.com/office/drawing/2014/main" id="{B6FAB07C-955E-3F90-27BD-7C08EEEA24C6}"/>
                </a:ext>
              </a:extLst>
            </p:cNvPr>
            <p:cNvSpPr/>
            <p:nvPr/>
          </p:nvSpPr>
          <p:spPr>
            <a:xfrm rot="5400000">
              <a:off x="5315697" y="-3692246"/>
              <a:ext cx="1505333" cy="8894471"/>
            </a:xfrm>
            <a:prstGeom prst="round2SameRect">
              <a:avLst/>
            </a:prstGeom>
          </p:spPr>
          <p:style>
            <a:lnRef idx="1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6" name="Rectangle: Top Corners Rounded 4">
              <a:extLst>
                <a:ext uri="{FF2B5EF4-FFF2-40B4-BE49-F238E27FC236}">
                  <a16:creationId xmlns:a16="http://schemas.microsoft.com/office/drawing/2014/main" id="{9E563CCF-6543-9515-BCF0-15DD412BE4CD}"/>
                </a:ext>
              </a:extLst>
            </p:cNvPr>
            <p:cNvSpPr txBox="1"/>
            <p:nvPr/>
          </p:nvSpPr>
          <p:spPr>
            <a:xfrm>
              <a:off x="1621128" y="75807"/>
              <a:ext cx="8820987" cy="135836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70688" tIns="15240" rIns="15240" bIns="15240" numCol="1" spcCol="1270" anchor="ctr" anchorCtr="0">
              <a:noAutofit/>
            </a:bodyPr>
            <a:lstStyle/>
            <a:p>
              <a:r>
                <a:rPr lang="en-US" b="1" dirty="0"/>
                <a:t>Increase from 84.7% (2024) to Above 90%</a:t>
              </a:r>
            </a:p>
            <a:p>
              <a:pPr marL="400050" indent="-228600">
                <a:buFont typeface="Wingdings" panose="05000000000000000000" pitchFamily="2" charset="2"/>
                <a:buChar char="§"/>
              </a:pPr>
              <a:r>
                <a:rPr lang="en-US" dirty="0"/>
                <a:t>Goal: Mission (Student Success)</a:t>
              </a:r>
            </a:p>
            <a:p>
              <a:pPr marL="228600" lvl="0" indent="-57150">
                <a:buFont typeface="Wingdings" panose="05000000000000000000" pitchFamily="2" charset="2"/>
                <a:buChar char="§"/>
              </a:pPr>
              <a:r>
                <a:rPr lang="en-US" dirty="0"/>
                <a:t>   Increase students reporting ‘Extremely’ or ‘Very Satisfied’ with Taft College experiences from 84.7% (2024) to above 90% on the Student Survey 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F65FD2E3-CA2A-DC89-CDAF-12CFDB0C80EB}"/>
              </a:ext>
            </a:extLst>
          </p:cNvPr>
          <p:cNvGrpSpPr/>
          <p:nvPr/>
        </p:nvGrpSpPr>
        <p:grpSpPr>
          <a:xfrm>
            <a:off x="830755" y="4039309"/>
            <a:ext cx="1182575" cy="1646350"/>
            <a:chOff x="1" y="1188624"/>
            <a:chExt cx="1037286" cy="1481837"/>
          </a:xfrm>
        </p:grpSpPr>
        <p:sp>
          <p:nvSpPr>
            <p:cNvPr id="12" name="Arrow: Chevron 11">
              <a:extLst>
                <a:ext uri="{FF2B5EF4-FFF2-40B4-BE49-F238E27FC236}">
                  <a16:creationId xmlns:a16="http://schemas.microsoft.com/office/drawing/2014/main" id="{5C753DDF-948E-71A4-E53E-F146D36C8692}"/>
                </a:ext>
              </a:extLst>
            </p:cNvPr>
            <p:cNvSpPr/>
            <p:nvPr/>
          </p:nvSpPr>
          <p:spPr>
            <a:xfrm rot="5400000">
              <a:off x="-222275" y="1410900"/>
              <a:ext cx="1481837" cy="1037286"/>
            </a:xfrm>
            <a:prstGeom prst="chevron">
              <a:avLst/>
            </a:prstGeom>
          </p:spPr>
          <p:style>
            <a:lnRef idx="1">
              <a:schemeClr val="accent2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3" name="Arrow: Chevron 4">
              <a:extLst>
                <a:ext uri="{FF2B5EF4-FFF2-40B4-BE49-F238E27FC236}">
                  <a16:creationId xmlns:a16="http://schemas.microsoft.com/office/drawing/2014/main" id="{258F0915-4DE0-7C30-B36E-C0A5899D7597}"/>
                </a:ext>
              </a:extLst>
            </p:cNvPr>
            <p:cNvSpPr txBox="1"/>
            <p:nvPr/>
          </p:nvSpPr>
          <p:spPr>
            <a:xfrm>
              <a:off x="1" y="1707267"/>
              <a:ext cx="1037286" cy="44455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525" tIns="9525" rIns="9525" bIns="9525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400" b="1" dirty="0"/>
            </a:p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400" b="1" dirty="0"/>
                <a:t>Student Satisfaction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244289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86434B-D358-A629-9545-4B42426C3D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CC37D47-E3C0-690E-ECB8-A09E8FF604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130213"/>
            <a:ext cx="12192000" cy="167951"/>
          </a:xfrm>
          <a:prstGeom prst="rect">
            <a:avLst/>
          </a:prstGeom>
          <a:solidFill>
            <a:srgbClr val="6566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27BB3FD2-D8F5-9278-7CFB-445FD99378CB}"/>
              </a:ext>
            </a:extLst>
          </p:cNvPr>
          <p:cNvSpPr txBox="1">
            <a:spLocks/>
          </p:cNvSpPr>
          <p:nvPr/>
        </p:nvSpPr>
        <p:spPr>
          <a:xfrm>
            <a:off x="0" y="117298"/>
            <a:ext cx="12192000" cy="6564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>
                <a:solidFill>
                  <a:schemeClr val="bg1"/>
                </a:solidFill>
              </a:rPr>
              <a:t>What is Administrative Program Review (APR)?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69E64A2-7CBA-F491-4DB2-EDD7B5033A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138624"/>
            <a:ext cx="12192000" cy="656444"/>
          </a:xfrm>
          <a:prstGeom prst="rect">
            <a:avLst/>
          </a:prstGeom>
          <a:solidFill>
            <a:srgbClr val="6566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B2A8E4AE-9665-F46C-AA33-1268C6911DB1}"/>
              </a:ext>
            </a:extLst>
          </p:cNvPr>
          <p:cNvSpPr txBox="1">
            <a:spLocks/>
          </p:cNvSpPr>
          <p:nvPr/>
        </p:nvSpPr>
        <p:spPr>
          <a:xfrm>
            <a:off x="0" y="132097"/>
            <a:ext cx="12192000" cy="699097"/>
          </a:xfrm>
          <a:prstGeom prst="rect">
            <a:avLst/>
          </a:prstGeom>
        </p:spPr>
        <p:txBody>
          <a:bodyPr vert="horz" lIns="91440" tIns="91440" rIns="91440" bIns="45720" rtlCol="0" anchor="ctr" anchorCtr="1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>
                <a:solidFill>
                  <a:schemeClr val="bg1"/>
                </a:solidFill>
              </a:rPr>
              <a:t>Leading Indicators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4D1FA56-7BF3-B5F9-4334-079E373D2B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214188"/>
            <a:ext cx="12192000" cy="643812"/>
          </a:xfrm>
          <a:prstGeom prst="rect">
            <a:avLst/>
          </a:prstGeom>
          <a:solidFill>
            <a:srgbClr val="E78E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Content Placeholder 2">
            <a:extLst>
              <a:ext uri="{FF2B5EF4-FFF2-40B4-BE49-F238E27FC236}">
                <a16:creationId xmlns:a16="http://schemas.microsoft.com/office/drawing/2014/main" id="{9CD2D5ED-F538-8641-84F1-8F72A003023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59117167"/>
              </p:ext>
            </p:extLst>
          </p:nvPr>
        </p:nvGraphicFramePr>
        <p:xfrm>
          <a:off x="838200" y="1339621"/>
          <a:ext cx="10515600" cy="3050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2" name="Group 1">
            <a:extLst>
              <a:ext uri="{FF2B5EF4-FFF2-40B4-BE49-F238E27FC236}">
                <a16:creationId xmlns:a16="http://schemas.microsoft.com/office/drawing/2014/main" id="{7235163B-9898-25A0-1EEE-F4B1FDFA2A0E}"/>
              </a:ext>
            </a:extLst>
          </p:cNvPr>
          <p:cNvGrpSpPr/>
          <p:nvPr/>
        </p:nvGrpSpPr>
        <p:grpSpPr>
          <a:xfrm>
            <a:off x="2013330" y="4418312"/>
            <a:ext cx="9340470" cy="1053741"/>
            <a:chOff x="1621128" y="2323"/>
            <a:chExt cx="8894471" cy="1505333"/>
          </a:xfrm>
        </p:grpSpPr>
        <p:sp>
          <p:nvSpPr>
            <p:cNvPr id="3" name="Rectangle: Top Corners Rounded 2">
              <a:extLst>
                <a:ext uri="{FF2B5EF4-FFF2-40B4-BE49-F238E27FC236}">
                  <a16:creationId xmlns:a16="http://schemas.microsoft.com/office/drawing/2014/main" id="{5595A439-4F2D-8EF8-1B19-DE6B94F40679}"/>
                </a:ext>
              </a:extLst>
            </p:cNvPr>
            <p:cNvSpPr/>
            <p:nvPr/>
          </p:nvSpPr>
          <p:spPr>
            <a:xfrm rot="5400000">
              <a:off x="5315697" y="-3692246"/>
              <a:ext cx="1505333" cy="8894471"/>
            </a:xfrm>
            <a:prstGeom prst="round2SameRect">
              <a:avLst/>
            </a:prstGeom>
          </p:spPr>
          <p:style>
            <a:lnRef idx="1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6" name="Rectangle: Top Corners Rounded 4">
              <a:extLst>
                <a:ext uri="{FF2B5EF4-FFF2-40B4-BE49-F238E27FC236}">
                  <a16:creationId xmlns:a16="http://schemas.microsoft.com/office/drawing/2014/main" id="{A503A1BB-6386-8754-73EB-98E561192842}"/>
                </a:ext>
              </a:extLst>
            </p:cNvPr>
            <p:cNvSpPr txBox="1"/>
            <p:nvPr/>
          </p:nvSpPr>
          <p:spPr>
            <a:xfrm>
              <a:off x="1621128" y="75807"/>
              <a:ext cx="8820987" cy="135836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70688" tIns="15240" rIns="15240" bIns="15240" numCol="1" spcCol="1270" anchor="ctr" anchorCtr="0">
              <a:noAutofit/>
            </a:bodyPr>
            <a:lstStyle/>
            <a:p>
              <a:r>
                <a:rPr lang="en-US" b="1" dirty="0"/>
                <a:t>Reconnect with all donors who have contributed $1,000 or more</a:t>
              </a:r>
            </a:p>
            <a:p>
              <a:pPr marL="285750" indent="-285750">
                <a:buFont typeface="Wingdings" panose="05000000000000000000" pitchFamily="2" charset="2"/>
                <a:buChar char="§"/>
              </a:pPr>
              <a:r>
                <a:rPr lang="en-US" dirty="0"/>
                <a:t>Goal: EMP and Accreditation Requirement</a:t>
              </a:r>
            </a:p>
            <a:p>
              <a:pPr marL="228600" lvl="0" indent="-228600">
                <a:buFont typeface="Wingdings" panose="05000000000000000000" pitchFamily="2" charset="2"/>
                <a:buChar char="§"/>
              </a:pPr>
              <a:r>
                <a:rPr lang="en-US" dirty="0"/>
                <a:t> Foundation donors re-establish relationships with 100% of donors who have given over $1,000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4CDEB6C3-F29A-1F16-B67B-4C450A57CCF2}"/>
              </a:ext>
            </a:extLst>
          </p:cNvPr>
          <p:cNvGrpSpPr/>
          <p:nvPr/>
        </p:nvGrpSpPr>
        <p:grpSpPr>
          <a:xfrm>
            <a:off x="838199" y="4276709"/>
            <a:ext cx="1182575" cy="1646350"/>
            <a:chOff x="1" y="1188624"/>
            <a:chExt cx="1037286" cy="1481837"/>
          </a:xfrm>
        </p:grpSpPr>
        <p:sp>
          <p:nvSpPr>
            <p:cNvPr id="12" name="Arrow: Chevron 11">
              <a:extLst>
                <a:ext uri="{FF2B5EF4-FFF2-40B4-BE49-F238E27FC236}">
                  <a16:creationId xmlns:a16="http://schemas.microsoft.com/office/drawing/2014/main" id="{22B3DE83-C9D8-CC5F-E985-A730C923EA66}"/>
                </a:ext>
              </a:extLst>
            </p:cNvPr>
            <p:cNvSpPr/>
            <p:nvPr/>
          </p:nvSpPr>
          <p:spPr>
            <a:xfrm rot="5400000">
              <a:off x="-222275" y="1410900"/>
              <a:ext cx="1481837" cy="1037286"/>
            </a:xfrm>
            <a:prstGeom prst="chevron">
              <a:avLst/>
            </a:prstGeom>
          </p:spPr>
          <p:style>
            <a:lnRef idx="1">
              <a:schemeClr val="accent2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3" name="Arrow: Chevron 4">
              <a:extLst>
                <a:ext uri="{FF2B5EF4-FFF2-40B4-BE49-F238E27FC236}">
                  <a16:creationId xmlns:a16="http://schemas.microsoft.com/office/drawing/2014/main" id="{CACF8DC1-88CC-1B26-C759-874CF4565539}"/>
                </a:ext>
              </a:extLst>
            </p:cNvPr>
            <p:cNvSpPr txBox="1"/>
            <p:nvPr/>
          </p:nvSpPr>
          <p:spPr>
            <a:xfrm>
              <a:off x="1" y="1707267"/>
              <a:ext cx="1037286" cy="44455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525" tIns="9525" rIns="9525" bIns="9525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400" b="1" dirty="0"/>
            </a:p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400" b="1" dirty="0">
                  <a:solidFill>
                    <a:prstClr val="white"/>
                  </a:solidFill>
                  <a:latin typeface="Aptos" panose="02110004020202020204"/>
                </a:rPr>
                <a:t>Foundation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816547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8A0835-DFB8-2206-5BAF-703DA5C778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001A442-8480-73A0-518F-A9BB11C5E4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130213"/>
            <a:ext cx="12192000" cy="167951"/>
          </a:xfrm>
          <a:prstGeom prst="rect">
            <a:avLst/>
          </a:prstGeom>
          <a:solidFill>
            <a:srgbClr val="6566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56B22F8-A12F-3FE1-A741-9A5B9AA3DFEC}"/>
              </a:ext>
            </a:extLst>
          </p:cNvPr>
          <p:cNvSpPr txBox="1">
            <a:spLocks/>
          </p:cNvSpPr>
          <p:nvPr/>
        </p:nvSpPr>
        <p:spPr>
          <a:xfrm>
            <a:off x="0" y="117298"/>
            <a:ext cx="12192000" cy="6564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>
                <a:solidFill>
                  <a:schemeClr val="bg1"/>
                </a:solidFill>
              </a:rPr>
              <a:t>What is Administrative Program Review (APR)?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90032F0-E112-1FEF-EEA8-686F14CAA4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138624"/>
            <a:ext cx="12192000" cy="656444"/>
          </a:xfrm>
          <a:prstGeom prst="rect">
            <a:avLst/>
          </a:prstGeom>
          <a:solidFill>
            <a:srgbClr val="6566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7F4DE96E-429C-4D5D-2305-E63E90CC1961}"/>
              </a:ext>
            </a:extLst>
          </p:cNvPr>
          <p:cNvSpPr txBox="1">
            <a:spLocks/>
          </p:cNvSpPr>
          <p:nvPr/>
        </p:nvSpPr>
        <p:spPr>
          <a:xfrm>
            <a:off x="0" y="132097"/>
            <a:ext cx="12192000" cy="699097"/>
          </a:xfrm>
          <a:prstGeom prst="rect">
            <a:avLst/>
          </a:prstGeom>
        </p:spPr>
        <p:txBody>
          <a:bodyPr vert="horz" lIns="91440" tIns="91440" rIns="91440" bIns="45720" rtlCol="0" anchor="ctr" anchorCtr="1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>
                <a:solidFill>
                  <a:schemeClr val="bg1"/>
                </a:solidFill>
              </a:rPr>
              <a:t>Leading Indicators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26CADCD-BFCC-1970-A91D-10BED1B8CA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214188"/>
            <a:ext cx="12192000" cy="643812"/>
          </a:xfrm>
          <a:prstGeom prst="rect">
            <a:avLst/>
          </a:prstGeom>
          <a:solidFill>
            <a:srgbClr val="E78E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Content Placeholder 2">
            <a:extLst>
              <a:ext uri="{FF2B5EF4-FFF2-40B4-BE49-F238E27FC236}">
                <a16:creationId xmlns:a16="http://schemas.microsoft.com/office/drawing/2014/main" id="{ABBB2830-7064-3801-A6D4-0449E3569A6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84004563"/>
              </p:ext>
            </p:extLst>
          </p:nvPr>
        </p:nvGraphicFramePr>
        <p:xfrm>
          <a:off x="838200" y="1339621"/>
          <a:ext cx="10515600" cy="3050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2" name="Group 1">
            <a:extLst>
              <a:ext uri="{FF2B5EF4-FFF2-40B4-BE49-F238E27FC236}">
                <a16:creationId xmlns:a16="http://schemas.microsoft.com/office/drawing/2014/main" id="{8C92D865-B2C0-D9F5-CC27-7828FF251091}"/>
              </a:ext>
            </a:extLst>
          </p:cNvPr>
          <p:cNvGrpSpPr/>
          <p:nvPr/>
        </p:nvGrpSpPr>
        <p:grpSpPr>
          <a:xfrm>
            <a:off x="2013330" y="4418312"/>
            <a:ext cx="9340470" cy="1053741"/>
            <a:chOff x="1621128" y="2323"/>
            <a:chExt cx="8894471" cy="1505333"/>
          </a:xfrm>
        </p:grpSpPr>
        <p:sp>
          <p:nvSpPr>
            <p:cNvPr id="3" name="Rectangle: Top Corners Rounded 2">
              <a:extLst>
                <a:ext uri="{FF2B5EF4-FFF2-40B4-BE49-F238E27FC236}">
                  <a16:creationId xmlns:a16="http://schemas.microsoft.com/office/drawing/2014/main" id="{31669F2F-C7FE-45AC-A056-B113608D7C83}"/>
                </a:ext>
              </a:extLst>
            </p:cNvPr>
            <p:cNvSpPr/>
            <p:nvPr/>
          </p:nvSpPr>
          <p:spPr>
            <a:xfrm rot="5400000">
              <a:off x="5315697" y="-3692246"/>
              <a:ext cx="1505333" cy="8894471"/>
            </a:xfrm>
            <a:prstGeom prst="round2SameRect">
              <a:avLst/>
            </a:prstGeom>
          </p:spPr>
          <p:style>
            <a:lnRef idx="1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6" name="Rectangle: Top Corners Rounded 4">
              <a:extLst>
                <a:ext uri="{FF2B5EF4-FFF2-40B4-BE49-F238E27FC236}">
                  <a16:creationId xmlns:a16="http://schemas.microsoft.com/office/drawing/2014/main" id="{75FE6941-7341-9E42-6A2D-B993EA8EB238}"/>
                </a:ext>
              </a:extLst>
            </p:cNvPr>
            <p:cNvSpPr txBox="1"/>
            <p:nvPr/>
          </p:nvSpPr>
          <p:spPr>
            <a:xfrm>
              <a:off x="1621128" y="75807"/>
              <a:ext cx="8820987" cy="135836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70688" tIns="15240" rIns="15240" bIns="15240" numCol="1" spcCol="1270" anchor="ctr" anchorCtr="0">
              <a:noAutofit/>
            </a:bodyPr>
            <a:lstStyle/>
            <a:p>
              <a:r>
                <a:rPr lang="en-US" b="1" dirty="0"/>
                <a:t>Ensure 100% Compliance with Federal, State, Grant, and BOT Policies</a:t>
              </a:r>
            </a:p>
            <a:p>
              <a:pPr marL="285750" indent="-285750">
                <a:buFont typeface="Wingdings" panose="05000000000000000000" pitchFamily="2" charset="2"/>
                <a:buChar char="§"/>
              </a:pPr>
              <a:r>
                <a:rPr lang="en-US" dirty="0"/>
                <a:t>Goal: EMP and Accreditation standard and Requirement</a:t>
              </a:r>
            </a:p>
            <a:p>
              <a:pPr marL="228600" lvl="0" indent="-228600">
                <a:buFont typeface="Wingdings" panose="05000000000000000000" pitchFamily="2" charset="2"/>
                <a:buChar char="§"/>
              </a:pPr>
              <a:r>
                <a:rPr lang="en-US" dirty="0"/>
                <a:t> Non-compliance could result in closure of programs or the institution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0C6101CE-FA49-3189-2C4C-7289205EC3FB}"/>
              </a:ext>
            </a:extLst>
          </p:cNvPr>
          <p:cNvGrpSpPr/>
          <p:nvPr/>
        </p:nvGrpSpPr>
        <p:grpSpPr>
          <a:xfrm>
            <a:off x="838199" y="4276709"/>
            <a:ext cx="1182575" cy="1646350"/>
            <a:chOff x="1" y="1188624"/>
            <a:chExt cx="1037286" cy="1481837"/>
          </a:xfrm>
        </p:grpSpPr>
        <p:sp>
          <p:nvSpPr>
            <p:cNvPr id="12" name="Arrow: Chevron 11">
              <a:extLst>
                <a:ext uri="{FF2B5EF4-FFF2-40B4-BE49-F238E27FC236}">
                  <a16:creationId xmlns:a16="http://schemas.microsoft.com/office/drawing/2014/main" id="{000B6A29-8310-FBF6-95E2-6715B0A6379B}"/>
                </a:ext>
              </a:extLst>
            </p:cNvPr>
            <p:cNvSpPr/>
            <p:nvPr/>
          </p:nvSpPr>
          <p:spPr>
            <a:xfrm rot="5400000">
              <a:off x="-222275" y="1410900"/>
              <a:ext cx="1481837" cy="1037286"/>
            </a:xfrm>
            <a:prstGeom prst="chevron">
              <a:avLst/>
            </a:prstGeom>
          </p:spPr>
          <p:style>
            <a:lnRef idx="1">
              <a:schemeClr val="accent2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3" name="Arrow: Chevron 4">
              <a:extLst>
                <a:ext uri="{FF2B5EF4-FFF2-40B4-BE49-F238E27FC236}">
                  <a16:creationId xmlns:a16="http://schemas.microsoft.com/office/drawing/2014/main" id="{F6AEE9D9-CB7F-FB94-56ED-9F4BA5CFE806}"/>
                </a:ext>
              </a:extLst>
            </p:cNvPr>
            <p:cNvSpPr txBox="1"/>
            <p:nvPr/>
          </p:nvSpPr>
          <p:spPr>
            <a:xfrm>
              <a:off x="1" y="1707267"/>
              <a:ext cx="1037286" cy="44455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525" tIns="9525" rIns="9525" bIns="9525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400" b="1" dirty="0"/>
            </a:p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400" b="1" dirty="0">
                  <a:solidFill>
                    <a:prstClr val="white"/>
                  </a:solidFill>
                  <a:latin typeface="Aptos" panose="02110004020202020204"/>
                </a:rPr>
                <a:t>Policy Compliance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179892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157560-F077-4D7F-276F-0751CDA6CD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D766D97-F255-EA56-1839-B1B65D2A5E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130213"/>
            <a:ext cx="12192000" cy="167951"/>
          </a:xfrm>
          <a:prstGeom prst="rect">
            <a:avLst/>
          </a:prstGeom>
          <a:solidFill>
            <a:srgbClr val="6566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3524CEEB-9AD3-3B67-82B6-605F0111A699}"/>
              </a:ext>
            </a:extLst>
          </p:cNvPr>
          <p:cNvSpPr txBox="1">
            <a:spLocks/>
          </p:cNvSpPr>
          <p:nvPr/>
        </p:nvSpPr>
        <p:spPr>
          <a:xfrm>
            <a:off x="0" y="117298"/>
            <a:ext cx="12192000" cy="6564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>
                <a:solidFill>
                  <a:schemeClr val="bg1"/>
                </a:solidFill>
              </a:rPr>
              <a:t>What is Administrative Program Review (APR)?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3BC963C-C6AF-D1BB-CDCC-F09D2DE5CD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138624"/>
            <a:ext cx="12192000" cy="656444"/>
          </a:xfrm>
          <a:prstGeom prst="rect">
            <a:avLst/>
          </a:prstGeom>
          <a:solidFill>
            <a:srgbClr val="6566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E9611B85-68BA-D89C-443C-DE1A7CDE9C7E}"/>
              </a:ext>
            </a:extLst>
          </p:cNvPr>
          <p:cNvSpPr txBox="1">
            <a:spLocks/>
          </p:cNvSpPr>
          <p:nvPr/>
        </p:nvSpPr>
        <p:spPr>
          <a:xfrm>
            <a:off x="0" y="132097"/>
            <a:ext cx="12192000" cy="699097"/>
          </a:xfrm>
          <a:prstGeom prst="rect">
            <a:avLst/>
          </a:prstGeom>
        </p:spPr>
        <p:txBody>
          <a:bodyPr vert="horz" lIns="91440" tIns="91440" rIns="91440" bIns="45720" rtlCol="0" anchor="ctr" anchorCtr="1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>
                <a:solidFill>
                  <a:schemeClr val="bg1"/>
                </a:solidFill>
              </a:rPr>
              <a:t>Leading Indicators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780E866-1843-E73E-CF05-1C414E6FEA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214188"/>
            <a:ext cx="12192000" cy="643812"/>
          </a:xfrm>
          <a:prstGeom prst="rect">
            <a:avLst/>
          </a:prstGeom>
          <a:solidFill>
            <a:srgbClr val="E78E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Content Placeholder 2">
            <a:extLst>
              <a:ext uri="{FF2B5EF4-FFF2-40B4-BE49-F238E27FC236}">
                <a16:creationId xmlns:a16="http://schemas.microsoft.com/office/drawing/2014/main" id="{7C07E903-8BFE-53B7-1BA7-CA5E360C563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54756601"/>
              </p:ext>
            </p:extLst>
          </p:nvPr>
        </p:nvGraphicFramePr>
        <p:xfrm>
          <a:off x="838200" y="1339621"/>
          <a:ext cx="10515600" cy="3050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8281257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D98D4E-7508-1692-2888-E14017A809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8A235CE-1F60-7E7D-462D-862EE73B61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130213"/>
            <a:ext cx="12192000" cy="167951"/>
          </a:xfrm>
          <a:prstGeom prst="rect">
            <a:avLst/>
          </a:prstGeom>
          <a:solidFill>
            <a:srgbClr val="6566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AB5646F7-5650-2C80-4D25-AAD2F875C79D}"/>
              </a:ext>
            </a:extLst>
          </p:cNvPr>
          <p:cNvSpPr txBox="1">
            <a:spLocks/>
          </p:cNvSpPr>
          <p:nvPr/>
        </p:nvSpPr>
        <p:spPr>
          <a:xfrm>
            <a:off x="0" y="117298"/>
            <a:ext cx="12192000" cy="6564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>
                <a:solidFill>
                  <a:schemeClr val="bg1"/>
                </a:solidFill>
              </a:rPr>
              <a:t>What is Administrative Program Review (APR)?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86F2BD9-5980-532E-9316-5EF081D437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138624"/>
            <a:ext cx="12192000" cy="656444"/>
          </a:xfrm>
          <a:prstGeom prst="rect">
            <a:avLst/>
          </a:prstGeom>
          <a:solidFill>
            <a:srgbClr val="6566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C27487DB-14FA-A3C4-5415-20FC8CD6F576}"/>
              </a:ext>
            </a:extLst>
          </p:cNvPr>
          <p:cNvSpPr txBox="1">
            <a:spLocks/>
          </p:cNvSpPr>
          <p:nvPr/>
        </p:nvSpPr>
        <p:spPr>
          <a:xfrm>
            <a:off x="0" y="132097"/>
            <a:ext cx="12192000" cy="699097"/>
          </a:xfrm>
          <a:prstGeom prst="rect">
            <a:avLst/>
          </a:prstGeom>
        </p:spPr>
        <p:txBody>
          <a:bodyPr vert="horz" lIns="91440" tIns="91440" rIns="91440" bIns="45720" rtlCol="0" anchor="ctr" anchorCtr="1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>
                <a:solidFill>
                  <a:schemeClr val="bg1"/>
                </a:solidFill>
              </a:rPr>
              <a:t>Summary &amp; Next Steps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AE2FECE-67BB-BF77-7AD5-4305BD3E3C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214188"/>
            <a:ext cx="12192000" cy="643812"/>
          </a:xfrm>
          <a:prstGeom prst="rect">
            <a:avLst/>
          </a:prstGeom>
          <a:solidFill>
            <a:srgbClr val="E78E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85020FB-B587-EFBC-D00D-21C92F717D58}"/>
              </a:ext>
            </a:extLst>
          </p:cNvPr>
          <p:cNvSpPr txBox="1"/>
          <p:nvPr/>
        </p:nvSpPr>
        <p:spPr>
          <a:xfrm>
            <a:off x="642714" y="926277"/>
            <a:ext cx="10196736" cy="4424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Lagging &amp; leading indicators provide comprehensive progress tracking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5-year plan allows long-term trend analysis &amp; Vision 2030 alignment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Next steps: </a:t>
            </a:r>
          </a:p>
          <a:p>
            <a:pPr marL="742950" lvl="1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Approval: SAP, GC, AS, and the Board</a:t>
            </a:r>
          </a:p>
          <a:p>
            <a:pPr marL="742950" lvl="1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Develop goal-aligned strategies, such as SEMCOM - FTE</a:t>
            </a:r>
          </a:p>
          <a:p>
            <a:pPr marL="742950" lvl="1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Monitor progress, report outcomes, and adjust strategies annually</a:t>
            </a:r>
          </a:p>
        </p:txBody>
      </p:sp>
    </p:spTree>
    <p:extLst>
      <p:ext uri="{BB962C8B-B14F-4D97-AF65-F5344CB8AC3E}">
        <p14:creationId xmlns:p14="http://schemas.microsoft.com/office/powerpoint/2010/main" val="41203757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A9B7B6-31BF-B997-0016-DE3D7A2981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5E13E90-7681-AB64-B671-CCF4E37C00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130213"/>
            <a:ext cx="12192000" cy="167951"/>
          </a:xfrm>
          <a:prstGeom prst="rect">
            <a:avLst/>
          </a:prstGeom>
          <a:solidFill>
            <a:srgbClr val="6566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2D697816-12D1-6998-A0D6-3AECAD2C64F7}"/>
              </a:ext>
            </a:extLst>
          </p:cNvPr>
          <p:cNvSpPr txBox="1">
            <a:spLocks/>
          </p:cNvSpPr>
          <p:nvPr/>
        </p:nvSpPr>
        <p:spPr>
          <a:xfrm>
            <a:off x="0" y="117298"/>
            <a:ext cx="12192000" cy="6564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>
                <a:solidFill>
                  <a:schemeClr val="bg1"/>
                </a:solidFill>
              </a:rPr>
              <a:t>What is Administrative Program Review (APR)?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07AAE9C-C8AA-5C49-C38E-C727F07549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138624"/>
            <a:ext cx="12192000" cy="656444"/>
          </a:xfrm>
          <a:prstGeom prst="rect">
            <a:avLst/>
          </a:prstGeom>
          <a:solidFill>
            <a:srgbClr val="6566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47D34C7D-8EE6-1761-7FAA-886D9AA16FC6}"/>
              </a:ext>
            </a:extLst>
          </p:cNvPr>
          <p:cNvSpPr txBox="1">
            <a:spLocks/>
          </p:cNvSpPr>
          <p:nvPr/>
        </p:nvSpPr>
        <p:spPr>
          <a:xfrm>
            <a:off x="-242595" y="117298"/>
            <a:ext cx="12192000" cy="699097"/>
          </a:xfrm>
          <a:prstGeom prst="rect">
            <a:avLst/>
          </a:prstGeom>
        </p:spPr>
        <p:txBody>
          <a:bodyPr vert="horz" lIns="91440" tIns="91440" rIns="91440" bIns="45720" rtlCol="0" anchor="ctr" anchorCtr="1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>
                <a:solidFill>
                  <a:schemeClr val="bg1"/>
                </a:solidFill>
              </a:rPr>
              <a:t>Introduction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1A44D6F-7639-D473-4CDC-097D4101CA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214188"/>
            <a:ext cx="12192000" cy="643812"/>
          </a:xfrm>
          <a:prstGeom prst="rect">
            <a:avLst/>
          </a:prstGeom>
          <a:solidFill>
            <a:srgbClr val="E78E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Content Placeholder 2">
            <a:extLst>
              <a:ext uri="{FF2B5EF4-FFF2-40B4-BE49-F238E27FC236}">
                <a16:creationId xmlns:a16="http://schemas.microsoft.com/office/drawing/2014/main" id="{2A8F8ADF-357D-23E0-12E9-F2810AB5A2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14851579"/>
              </p:ext>
            </p:extLst>
          </p:nvPr>
        </p:nvGraphicFramePr>
        <p:xfrm>
          <a:off x="838200" y="1339622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0260153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99C2D3-AFD1-1319-9FB0-B9C3AD093C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3ACA6DDC-538A-861E-45B5-62E7BA92E8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130213"/>
            <a:ext cx="12192000" cy="167951"/>
          </a:xfrm>
          <a:prstGeom prst="rect">
            <a:avLst/>
          </a:prstGeom>
          <a:solidFill>
            <a:srgbClr val="6566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3476804C-8DF2-2FCC-82FC-C49E82945765}"/>
              </a:ext>
            </a:extLst>
          </p:cNvPr>
          <p:cNvSpPr txBox="1">
            <a:spLocks/>
          </p:cNvSpPr>
          <p:nvPr/>
        </p:nvSpPr>
        <p:spPr>
          <a:xfrm>
            <a:off x="0" y="117298"/>
            <a:ext cx="12192000" cy="6564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>
                <a:solidFill>
                  <a:schemeClr val="bg1"/>
                </a:solidFill>
              </a:rPr>
              <a:t>What is Administrative Program Review (APR)?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43FF4B5-51CA-8161-6646-5827FCD3F6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117298"/>
            <a:ext cx="12192000" cy="656444"/>
          </a:xfrm>
          <a:prstGeom prst="rect">
            <a:avLst/>
          </a:prstGeom>
          <a:solidFill>
            <a:srgbClr val="6566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5286313E-BCA1-9242-5BF3-89093550F187}"/>
              </a:ext>
            </a:extLst>
          </p:cNvPr>
          <p:cNvSpPr txBox="1">
            <a:spLocks/>
          </p:cNvSpPr>
          <p:nvPr/>
        </p:nvSpPr>
        <p:spPr>
          <a:xfrm>
            <a:off x="-242595" y="117298"/>
            <a:ext cx="12192000" cy="699097"/>
          </a:xfrm>
          <a:prstGeom prst="rect">
            <a:avLst/>
          </a:prstGeom>
        </p:spPr>
        <p:txBody>
          <a:bodyPr vert="horz" lIns="91440" tIns="91440" rIns="91440" bIns="45720" rtlCol="0" anchor="ctr" anchorCtr="1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>
                <a:solidFill>
                  <a:schemeClr val="bg1"/>
                </a:solidFill>
              </a:rPr>
              <a:t>Development Considerations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3814BE5-DB37-2B5E-C09E-CFCEC5A691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214188"/>
            <a:ext cx="12192000" cy="643812"/>
          </a:xfrm>
          <a:prstGeom prst="rect">
            <a:avLst/>
          </a:prstGeom>
          <a:solidFill>
            <a:srgbClr val="E78E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F81F1AB-0ACD-A6BF-E5EB-10E76F9066C4}"/>
              </a:ext>
            </a:extLst>
          </p:cNvPr>
          <p:cNvSpPr txBox="1"/>
          <p:nvPr/>
        </p:nvSpPr>
        <p:spPr>
          <a:xfrm>
            <a:off x="625719" y="791469"/>
            <a:ext cx="10681129" cy="47480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 </a:t>
            </a:r>
            <a:r>
              <a:rPr lang="en-US" sz="2400" b="1" dirty="0"/>
              <a:t>College Mission, Vision, and Values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b="1" dirty="0"/>
              <a:t> Accreditation Standards - </a:t>
            </a:r>
            <a:r>
              <a:rPr lang="en-US" sz="2000" dirty="0"/>
              <a:t>Standard I – Integrated Planning &amp; Continuous Improvement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b="1" dirty="0"/>
              <a:t> Educational Master Plan: Five Goals and Objectives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b="1" dirty="0"/>
              <a:t> Strategic Enrollment Plan (in development)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b="1" dirty="0"/>
              <a:t> Statewide Priorities &amp; Vision 2030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Equity in Access, Equity in Success,  and Equity in Support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Student-Centered Funding Formula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Guided Pathways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Student Equity &amp; Achievement Initiatives</a:t>
            </a:r>
          </a:p>
        </p:txBody>
      </p:sp>
    </p:spTree>
    <p:extLst>
      <p:ext uri="{BB962C8B-B14F-4D97-AF65-F5344CB8AC3E}">
        <p14:creationId xmlns:p14="http://schemas.microsoft.com/office/powerpoint/2010/main" val="17236856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1C724C-BA1A-A9E0-72D4-53EEB5B1C2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FC79D931-99B9-82AF-96F6-082CB22507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130213"/>
            <a:ext cx="12192000" cy="167951"/>
          </a:xfrm>
          <a:prstGeom prst="rect">
            <a:avLst/>
          </a:prstGeom>
          <a:solidFill>
            <a:srgbClr val="6566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00168844-8BAC-C1CA-B482-A868C43A700A}"/>
              </a:ext>
            </a:extLst>
          </p:cNvPr>
          <p:cNvSpPr txBox="1">
            <a:spLocks/>
          </p:cNvSpPr>
          <p:nvPr/>
        </p:nvSpPr>
        <p:spPr>
          <a:xfrm>
            <a:off x="0" y="117298"/>
            <a:ext cx="12192000" cy="6564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>
                <a:solidFill>
                  <a:schemeClr val="bg1"/>
                </a:solidFill>
              </a:rPr>
              <a:t>What is Administrative Program Review (APR)?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25545F8-014E-E0C4-8B13-E11C3C5C8C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138624"/>
            <a:ext cx="12192000" cy="656444"/>
          </a:xfrm>
          <a:prstGeom prst="rect">
            <a:avLst/>
          </a:prstGeom>
          <a:solidFill>
            <a:srgbClr val="6566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8B895E67-6DF0-B906-FC9A-62000E45AD52}"/>
              </a:ext>
            </a:extLst>
          </p:cNvPr>
          <p:cNvSpPr txBox="1">
            <a:spLocks/>
          </p:cNvSpPr>
          <p:nvPr/>
        </p:nvSpPr>
        <p:spPr>
          <a:xfrm>
            <a:off x="0" y="132097"/>
            <a:ext cx="12192000" cy="699097"/>
          </a:xfrm>
          <a:prstGeom prst="rect">
            <a:avLst/>
          </a:prstGeom>
        </p:spPr>
        <p:txBody>
          <a:bodyPr vert="horz" lIns="91440" tIns="91440" rIns="91440" bIns="45720" rtlCol="0" anchor="ctr" anchorCtr="1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>
                <a:solidFill>
                  <a:schemeClr val="bg1"/>
                </a:solidFill>
              </a:rPr>
              <a:t>Lagging &amp; Leading Indicators Overview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25C0A55-B6B5-65C4-8939-4EDF450AB9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214188"/>
            <a:ext cx="12192000" cy="643812"/>
          </a:xfrm>
          <a:prstGeom prst="rect">
            <a:avLst/>
          </a:prstGeom>
          <a:solidFill>
            <a:srgbClr val="E78E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Content Placeholder 2">
            <a:extLst>
              <a:ext uri="{FF2B5EF4-FFF2-40B4-BE49-F238E27FC236}">
                <a16:creationId xmlns:a16="http://schemas.microsoft.com/office/drawing/2014/main" id="{9AD7F20B-3BB7-10C1-4307-2F3AC138F8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06996980"/>
              </p:ext>
            </p:extLst>
          </p:nvPr>
        </p:nvGraphicFramePr>
        <p:xfrm>
          <a:off x="838200" y="1339622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7730312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647C9C-8C6D-67A0-B1A4-B9AA2741F4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03421F2-4874-98EA-A20E-139545FB16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130213"/>
            <a:ext cx="12192000" cy="167951"/>
          </a:xfrm>
          <a:prstGeom prst="rect">
            <a:avLst/>
          </a:prstGeom>
          <a:solidFill>
            <a:srgbClr val="6566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F579CA44-B2D5-4D63-040A-76BDF4830A7B}"/>
              </a:ext>
            </a:extLst>
          </p:cNvPr>
          <p:cNvSpPr txBox="1">
            <a:spLocks/>
          </p:cNvSpPr>
          <p:nvPr/>
        </p:nvSpPr>
        <p:spPr>
          <a:xfrm>
            <a:off x="0" y="117298"/>
            <a:ext cx="12192000" cy="6564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>
                <a:solidFill>
                  <a:schemeClr val="bg1"/>
                </a:solidFill>
              </a:rPr>
              <a:t>What is Administrative Program Review (APR)?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F066407-3CCB-3211-78A9-271D8FAFBE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138624"/>
            <a:ext cx="12192000" cy="656444"/>
          </a:xfrm>
          <a:prstGeom prst="rect">
            <a:avLst/>
          </a:prstGeom>
          <a:solidFill>
            <a:srgbClr val="6566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98B2A66-BAC6-8F0F-1412-38A0A1557F13}"/>
              </a:ext>
            </a:extLst>
          </p:cNvPr>
          <p:cNvSpPr txBox="1">
            <a:spLocks/>
          </p:cNvSpPr>
          <p:nvPr/>
        </p:nvSpPr>
        <p:spPr>
          <a:xfrm>
            <a:off x="0" y="132097"/>
            <a:ext cx="12192000" cy="699097"/>
          </a:xfrm>
          <a:prstGeom prst="rect">
            <a:avLst/>
          </a:prstGeom>
        </p:spPr>
        <p:txBody>
          <a:bodyPr vert="horz" lIns="91440" tIns="91440" rIns="91440" bIns="45720" rtlCol="0" anchor="ctr" anchorCtr="1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>
                <a:solidFill>
                  <a:schemeClr val="bg1"/>
                </a:solidFill>
              </a:rPr>
              <a:t>Lagging Indicators 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AE8A8CC-5235-1D91-9EBD-5E7694A4BD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214188"/>
            <a:ext cx="12192000" cy="643812"/>
          </a:xfrm>
          <a:prstGeom prst="rect">
            <a:avLst/>
          </a:prstGeom>
          <a:solidFill>
            <a:srgbClr val="E78E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Content Placeholder 2">
            <a:extLst>
              <a:ext uri="{FF2B5EF4-FFF2-40B4-BE49-F238E27FC236}">
                <a16:creationId xmlns:a16="http://schemas.microsoft.com/office/drawing/2014/main" id="{D8B5C5DD-BB04-8393-355F-2138552217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90820096"/>
              </p:ext>
            </p:extLst>
          </p:nvPr>
        </p:nvGraphicFramePr>
        <p:xfrm>
          <a:off x="838200" y="1339621"/>
          <a:ext cx="10515600" cy="29602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2" name="Group 1">
            <a:extLst>
              <a:ext uri="{FF2B5EF4-FFF2-40B4-BE49-F238E27FC236}">
                <a16:creationId xmlns:a16="http://schemas.microsoft.com/office/drawing/2014/main" id="{2C62446E-80DA-A8C0-AA7E-B939948A44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2013330" y="4055696"/>
            <a:ext cx="9340470" cy="1053741"/>
            <a:chOff x="1621128" y="2323"/>
            <a:chExt cx="8894471" cy="1505333"/>
          </a:xfrm>
        </p:grpSpPr>
        <p:sp>
          <p:nvSpPr>
            <p:cNvPr id="3" name="Rectangle: Top Corners Rounded 2">
              <a:extLst>
                <a:ext uri="{FF2B5EF4-FFF2-40B4-BE49-F238E27FC236}">
                  <a16:creationId xmlns:a16="http://schemas.microsoft.com/office/drawing/2014/main" id="{C5CF68DF-A02D-F6C4-D51B-FAFABEB4D9CC}"/>
                </a:ext>
              </a:extLst>
            </p:cNvPr>
            <p:cNvSpPr/>
            <p:nvPr/>
          </p:nvSpPr>
          <p:spPr>
            <a:xfrm rot="5400000">
              <a:off x="5315697" y="-3692246"/>
              <a:ext cx="1505333" cy="8894471"/>
            </a:xfrm>
            <a:prstGeom prst="round2SameRect">
              <a:avLst/>
            </a:prstGeom>
          </p:spPr>
          <p:style>
            <a:lnRef idx="1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6" name="Rectangle: Top Corners Rounded 4">
              <a:extLst>
                <a:ext uri="{FF2B5EF4-FFF2-40B4-BE49-F238E27FC236}">
                  <a16:creationId xmlns:a16="http://schemas.microsoft.com/office/drawing/2014/main" id="{4D536A89-7B9A-9A16-81D2-834A14E01F3B}"/>
                </a:ext>
              </a:extLst>
            </p:cNvPr>
            <p:cNvSpPr txBox="1"/>
            <p:nvPr/>
          </p:nvSpPr>
          <p:spPr>
            <a:xfrm>
              <a:off x="1621128" y="75807"/>
              <a:ext cx="8820987" cy="135836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70688" tIns="15240" rIns="15240" bIns="15240" numCol="1" spcCol="1270" anchor="ctr" anchorCtr="0">
              <a:noAutofit/>
            </a:bodyPr>
            <a:lstStyle/>
            <a:p>
              <a:pPr lvl="0">
                <a:buFont typeface="Wingdings" panose="05000000000000000000" pitchFamily="2" charset="2"/>
                <a:buNone/>
              </a:pPr>
              <a:r>
                <a:rPr lang="en-US" sz="2000" b="1" dirty="0"/>
                <a:t>5% of Annual Increase </a:t>
              </a:r>
            </a:p>
            <a:p>
              <a:pPr marL="400050" lvl="0" indent="-228600">
                <a:buFont typeface="Wingdings" panose="05000000000000000000" pitchFamily="2" charset="2"/>
                <a:buChar char="§"/>
              </a:pPr>
              <a:r>
                <a:rPr lang="en-US" sz="2000" dirty="0"/>
                <a:t>Vision for </a:t>
              </a:r>
              <a:r>
                <a:rPr lang="en-US" sz="2000" dirty="0">
                  <a:hlinkClick r:id="rId8"/>
                </a:rPr>
                <a:t>2030</a:t>
              </a:r>
              <a:r>
                <a:rPr lang="en-US" sz="2000" dirty="0"/>
                <a:t>, 30% by 2029-30</a:t>
              </a:r>
            </a:p>
            <a:p>
              <a:pPr marL="400050" lvl="0" indent="-228600">
                <a:buFont typeface="Wingdings" panose="05000000000000000000" pitchFamily="2" charset="2"/>
                <a:buChar char="§"/>
              </a:pPr>
              <a:r>
                <a:rPr lang="en-US" sz="2000" dirty="0"/>
                <a:t>Baseline 218 (2024-25) 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9BF75D14-FB15-F192-B09D-BCEC3CA50C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830755" y="4039309"/>
            <a:ext cx="1182575" cy="1646350"/>
            <a:chOff x="1" y="1188624"/>
            <a:chExt cx="1037286" cy="1481837"/>
          </a:xfrm>
        </p:grpSpPr>
        <p:sp>
          <p:nvSpPr>
            <p:cNvPr id="12" name="Arrow: Chevron 11">
              <a:extLst>
                <a:ext uri="{FF2B5EF4-FFF2-40B4-BE49-F238E27FC236}">
                  <a16:creationId xmlns:a16="http://schemas.microsoft.com/office/drawing/2014/main" id="{9D714732-8C9F-2E8C-F3BB-23BA6BB38E82}"/>
                </a:ext>
              </a:extLst>
            </p:cNvPr>
            <p:cNvSpPr/>
            <p:nvPr/>
          </p:nvSpPr>
          <p:spPr>
            <a:xfrm rot="5400000">
              <a:off x="-222275" y="1410900"/>
              <a:ext cx="1481837" cy="1037286"/>
            </a:xfrm>
            <a:prstGeom prst="chevron">
              <a:avLst/>
            </a:prstGeom>
          </p:spPr>
          <p:style>
            <a:lnRef idx="1">
              <a:schemeClr val="accent2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3" name="Arrow: Chevron 4">
              <a:extLst>
                <a:ext uri="{FF2B5EF4-FFF2-40B4-BE49-F238E27FC236}">
                  <a16:creationId xmlns:a16="http://schemas.microsoft.com/office/drawing/2014/main" id="{7A7C83E8-F4A7-FA5F-B967-2C708228777E}"/>
                </a:ext>
              </a:extLst>
            </p:cNvPr>
            <p:cNvSpPr txBox="1"/>
            <p:nvPr/>
          </p:nvSpPr>
          <p:spPr>
            <a:xfrm>
              <a:off x="1" y="1707267"/>
              <a:ext cx="1037286" cy="44455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525" tIns="9525" rIns="9525" bIns="9525" numCol="1" spcCol="1270" anchor="ctr" anchorCtr="0">
              <a:noAutofit/>
            </a:bodyPr>
            <a:lstStyle/>
            <a:p>
              <a:pPr marL="0" lvl="0" indent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600" b="1" kern="1200" dirty="0"/>
                <a:t>Transfers</a:t>
              </a:r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38A48B45-8C25-B5FD-9281-33CEDDDBF9E8}"/>
              </a:ext>
            </a:extLst>
          </p:cNvPr>
          <p:cNvSpPr txBox="1"/>
          <p:nvPr/>
        </p:nvSpPr>
        <p:spPr>
          <a:xfrm>
            <a:off x="2562225" y="5581650"/>
            <a:ext cx="52284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>
                <a:highlight>
                  <a:srgbClr val="FFFF00"/>
                </a:highlight>
              </a:rPr>
              <a:t>Note: Unduplicated Headcount (SCFF measure)</a:t>
            </a:r>
          </a:p>
        </p:txBody>
      </p:sp>
    </p:spTree>
    <p:extLst>
      <p:ext uri="{BB962C8B-B14F-4D97-AF65-F5344CB8AC3E}">
        <p14:creationId xmlns:p14="http://schemas.microsoft.com/office/powerpoint/2010/main" val="5147810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777C96-0DBB-6577-1B11-691C2C8ADE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4C7887C0-61CB-3969-494F-9AAB450C43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130213"/>
            <a:ext cx="12192000" cy="167951"/>
          </a:xfrm>
          <a:prstGeom prst="rect">
            <a:avLst/>
          </a:prstGeom>
          <a:solidFill>
            <a:srgbClr val="6566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C71FDFC-DB43-6DAE-7F98-0D1E65F74651}"/>
              </a:ext>
            </a:extLst>
          </p:cNvPr>
          <p:cNvSpPr txBox="1">
            <a:spLocks/>
          </p:cNvSpPr>
          <p:nvPr/>
        </p:nvSpPr>
        <p:spPr>
          <a:xfrm>
            <a:off x="0" y="117298"/>
            <a:ext cx="12192000" cy="6564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>
                <a:solidFill>
                  <a:schemeClr val="bg1"/>
                </a:solidFill>
              </a:rPr>
              <a:t>What is Administrative Program Review (APR)?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9B8D29D-6217-6F3A-0C93-014986C0E4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138624"/>
            <a:ext cx="12192000" cy="656444"/>
          </a:xfrm>
          <a:prstGeom prst="rect">
            <a:avLst/>
          </a:prstGeom>
          <a:solidFill>
            <a:srgbClr val="6566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DB2E7572-0105-C805-088D-85335A2CCE23}"/>
              </a:ext>
            </a:extLst>
          </p:cNvPr>
          <p:cNvSpPr txBox="1">
            <a:spLocks/>
          </p:cNvSpPr>
          <p:nvPr/>
        </p:nvSpPr>
        <p:spPr>
          <a:xfrm>
            <a:off x="0" y="132097"/>
            <a:ext cx="12192000" cy="699097"/>
          </a:xfrm>
          <a:prstGeom prst="rect">
            <a:avLst/>
          </a:prstGeom>
        </p:spPr>
        <p:txBody>
          <a:bodyPr vert="horz" lIns="91440" tIns="91440" rIns="91440" bIns="45720" rtlCol="0" anchor="ctr" anchorCtr="1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>
                <a:solidFill>
                  <a:schemeClr val="bg1"/>
                </a:solidFill>
              </a:rPr>
              <a:t>Lagging Indicators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26900CE-A31E-1D00-225A-BD9E1BD0E0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214188"/>
            <a:ext cx="12192000" cy="643812"/>
          </a:xfrm>
          <a:prstGeom prst="rect">
            <a:avLst/>
          </a:prstGeom>
          <a:solidFill>
            <a:srgbClr val="E78E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Content Placeholder 2">
            <a:extLst>
              <a:ext uri="{FF2B5EF4-FFF2-40B4-BE49-F238E27FC236}">
                <a16:creationId xmlns:a16="http://schemas.microsoft.com/office/drawing/2014/main" id="{08FD6233-8743-E200-575D-5837EC5D8B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37352053"/>
              </p:ext>
            </p:extLst>
          </p:nvPr>
        </p:nvGraphicFramePr>
        <p:xfrm>
          <a:off x="838200" y="1339621"/>
          <a:ext cx="10515600" cy="29602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2" name="Group 1">
            <a:extLst>
              <a:ext uri="{FF2B5EF4-FFF2-40B4-BE49-F238E27FC236}">
                <a16:creationId xmlns:a16="http://schemas.microsoft.com/office/drawing/2014/main" id="{DB9343A6-D6D6-F00B-F82E-02081498DE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2013330" y="4055696"/>
            <a:ext cx="9340470" cy="1053741"/>
            <a:chOff x="1621128" y="2323"/>
            <a:chExt cx="8894471" cy="1505333"/>
          </a:xfrm>
        </p:grpSpPr>
        <p:sp>
          <p:nvSpPr>
            <p:cNvPr id="3" name="Rectangle: Top Corners Rounded 2">
              <a:extLst>
                <a:ext uri="{FF2B5EF4-FFF2-40B4-BE49-F238E27FC236}">
                  <a16:creationId xmlns:a16="http://schemas.microsoft.com/office/drawing/2014/main" id="{C45DE212-C636-0E79-DC29-3AE33170A670}"/>
                </a:ext>
              </a:extLst>
            </p:cNvPr>
            <p:cNvSpPr/>
            <p:nvPr/>
          </p:nvSpPr>
          <p:spPr>
            <a:xfrm rot="5400000">
              <a:off x="5315697" y="-3692246"/>
              <a:ext cx="1505333" cy="8894471"/>
            </a:xfrm>
            <a:prstGeom prst="round2SameRect">
              <a:avLst/>
            </a:prstGeom>
          </p:spPr>
          <p:style>
            <a:lnRef idx="1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6" name="Rectangle: Top Corners Rounded 4">
              <a:extLst>
                <a:ext uri="{FF2B5EF4-FFF2-40B4-BE49-F238E27FC236}">
                  <a16:creationId xmlns:a16="http://schemas.microsoft.com/office/drawing/2014/main" id="{972AA3A2-50D0-08DF-A1AD-A4A2848051CE}"/>
                </a:ext>
              </a:extLst>
            </p:cNvPr>
            <p:cNvSpPr txBox="1"/>
            <p:nvPr/>
          </p:nvSpPr>
          <p:spPr>
            <a:xfrm>
              <a:off x="1621128" y="75807"/>
              <a:ext cx="8820987" cy="135836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70688" tIns="15240" rIns="15240" bIns="15240" numCol="1" spcCol="1270" anchor="ctr" anchorCtr="0">
              <a:noAutofit/>
            </a:bodyPr>
            <a:lstStyle/>
            <a:p>
              <a:r>
                <a:rPr lang="en-US" sz="2000" b="1" dirty="0"/>
                <a:t>Increase from 74% to 80% (pre- pandemic)</a:t>
              </a:r>
            </a:p>
            <a:p>
              <a:pPr marL="400050" lvl="0" indent="-228600">
                <a:buFont typeface="Wingdings" panose="05000000000000000000" pitchFamily="2" charset="2"/>
                <a:buChar char="§"/>
              </a:pPr>
              <a:r>
                <a:rPr lang="en-US" sz="2000" dirty="0"/>
                <a:t>Accreditation Standard</a:t>
              </a:r>
            </a:p>
            <a:p>
              <a:pPr marL="400050" lvl="0" indent="-228600">
                <a:buFont typeface="Wingdings" panose="05000000000000000000" pitchFamily="2" charset="2"/>
                <a:buChar char="§"/>
              </a:pPr>
              <a:r>
                <a:rPr lang="en-US" sz="2000" dirty="0"/>
                <a:t>Increase 6% from baseline 74%(2024-25) 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622CF7D3-8787-9512-D33C-08FC083DDD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830755" y="4039309"/>
            <a:ext cx="1182575" cy="1646350"/>
            <a:chOff x="1" y="1188624"/>
            <a:chExt cx="1037286" cy="1481837"/>
          </a:xfrm>
        </p:grpSpPr>
        <p:sp>
          <p:nvSpPr>
            <p:cNvPr id="12" name="Arrow: Chevron 11">
              <a:extLst>
                <a:ext uri="{FF2B5EF4-FFF2-40B4-BE49-F238E27FC236}">
                  <a16:creationId xmlns:a16="http://schemas.microsoft.com/office/drawing/2014/main" id="{4545EC9E-F209-2282-8C11-1722FC23FF30}"/>
                </a:ext>
              </a:extLst>
            </p:cNvPr>
            <p:cNvSpPr/>
            <p:nvPr/>
          </p:nvSpPr>
          <p:spPr>
            <a:xfrm rot="5400000">
              <a:off x="-222275" y="1410900"/>
              <a:ext cx="1481837" cy="1037286"/>
            </a:xfrm>
            <a:prstGeom prst="chevron">
              <a:avLst/>
            </a:prstGeom>
          </p:spPr>
          <p:style>
            <a:lnRef idx="1">
              <a:schemeClr val="accent2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3" name="Arrow: Chevron 4">
              <a:extLst>
                <a:ext uri="{FF2B5EF4-FFF2-40B4-BE49-F238E27FC236}">
                  <a16:creationId xmlns:a16="http://schemas.microsoft.com/office/drawing/2014/main" id="{0C9F3A98-1BCF-6359-FE23-028F84ADF3C6}"/>
                </a:ext>
              </a:extLst>
            </p:cNvPr>
            <p:cNvSpPr txBox="1"/>
            <p:nvPr/>
          </p:nvSpPr>
          <p:spPr>
            <a:xfrm>
              <a:off x="1" y="1707267"/>
              <a:ext cx="1037286" cy="44455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525" tIns="9525" rIns="9525" bIns="9525" numCol="1" spcCol="1270" anchor="ctr" anchorCtr="0">
              <a:noAutofit/>
            </a:bodyPr>
            <a:lstStyle/>
            <a:p>
              <a:pPr marL="0" lvl="0" indent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500" b="1" kern="1200" dirty="0"/>
                <a:t>SLO proficiency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946594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F373AD-8DE0-93B3-CA45-F75F036800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C458376-BCBE-FF22-2A59-F6945C514E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130213"/>
            <a:ext cx="12192000" cy="167951"/>
          </a:xfrm>
          <a:prstGeom prst="rect">
            <a:avLst/>
          </a:prstGeom>
          <a:solidFill>
            <a:srgbClr val="6566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ADB7E430-D910-C5EA-D284-402A0EA7C72B}"/>
              </a:ext>
            </a:extLst>
          </p:cNvPr>
          <p:cNvSpPr txBox="1">
            <a:spLocks/>
          </p:cNvSpPr>
          <p:nvPr/>
        </p:nvSpPr>
        <p:spPr>
          <a:xfrm>
            <a:off x="0" y="117298"/>
            <a:ext cx="12192000" cy="6564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>
                <a:solidFill>
                  <a:schemeClr val="bg1"/>
                </a:solidFill>
              </a:rPr>
              <a:t>What is Administrative Program Review (APR)?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6D52494-5436-899A-22E3-9001E6333F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138624"/>
            <a:ext cx="12192000" cy="656444"/>
          </a:xfrm>
          <a:prstGeom prst="rect">
            <a:avLst/>
          </a:prstGeom>
          <a:solidFill>
            <a:srgbClr val="6566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8D29B1EA-4FEC-1D25-73CD-BB2A9380315B}"/>
              </a:ext>
            </a:extLst>
          </p:cNvPr>
          <p:cNvSpPr txBox="1">
            <a:spLocks/>
          </p:cNvSpPr>
          <p:nvPr/>
        </p:nvSpPr>
        <p:spPr>
          <a:xfrm>
            <a:off x="0" y="132097"/>
            <a:ext cx="12192000" cy="699097"/>
          </a:xfrm>
          <a:prstGeom prst="rect">
            <a:avLst/>
          </a:prstGeom>
        </p:spPr>
        <p:txBody>
          <a:bodyPr vert="horz" lIns="91440" tIns="91440" rIns="91440" bIns="45720" rtlCol="0" anchor="ctr" anchorCtr="1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>
                <a:solidFill>
                  <a:schemeClr val="bg1"/>
                </a:solidFill>
              </a:rPr>
              <a:t>Leading Indicators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F7E8FC9-2976-68C9-61EF-B93DB55FD5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214188"/>
            <a:ext cx="12192000" cy="643812"/>
          </a:xfrm>
          <a:prstGeom prst="rect">
            <a:avLst/>
          </a:prstGeom>
          <a:solidFill>
            <a:srgbClr val="E78E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Content Placeholder 2">
            <a:extLst>
              <a:ext uri="{FF2B5EF4-FFF2-40B4-BE49-F238E27FC236}">
                <a16:creationId xmlns:a16="http://schemas.microsoft.com/office/drawing/2014/main" id="{8CF461F4-3FA0-DF36-75A4-0BB5A1A44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64996344"/>
              </p:ext>
            </p:extLst>
          </p:nvPr>
        </p:nvGraphicFramePr>
        <p:xfrm>
          <a:off x="838200" y="1339621"/>
          <a:ext cx="10515600" cy="29602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2" name="Group 1">
            <a:extLst>
              <a:ext uri="{FF2B5EF4-FFF2-40B4-BE49-F238E27FC236}">
                <a16:creationId xmlns:a16="http://schemas.microsoft.com/office/drawing/2014/main" id="{F23223A6-9048-8000-5074-73B85DF24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2013330" y="4055696"/>
            <a:ext cx="9340470" cy="1849804"/>
            <a:chOff x="1621128" y="2323"/>
            <a:chExt cx="8894471" cy="1505333"/>
          </a:xfrm>
        </p:grpSpPr>
        <p:sp>
          <p:nvSpPr>
            <p:cNvPr id="3" name="Rectangle: Top Corners Rounded 2">
              <a:extLst>
                <a:ext uri="{FF2B5EF4-FFF2-40B4-BE49-F238E27FC236}">
                  <a16:creationId xmlns:a16="http://schemas.microsoft.com/office/drawing/2014/main" id="{A06A59A8-9463-7C2C-5D93-191715C09C5E}"/>
                </a:ext>
              </a:extLst>
            </p:cNvPr>
            <p:cNvSpPr/>
            <p:nvPr/>
          </p:nvSpPr>
          <p:spPr>
            <a:xfrm rot="5400000">
              <a:off x="5315697" y="-3692246"/>
              <a:ext cx="1505333" cy="8894471"/>
            </a:xfrm>
            <a:prstGeom prst="round2SameRect">
              <a:avLst/>
            </a:prstGeom>
          </p:spPr>
          <p:style>
            <a:lnRef idx="1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6" name="Rectangle: Top Corners Rounded 4">
              <a:extLst>
                <a:ext uri="{FF2B5EF4-FFF2-40B4-BE49-F238E27FC236}">
                  <a16:creationId xmlns:a16="http://schemas.microsoft.com/office/drawing/2014/main" id="{E5173608-DE7D-CEDC-6B5A-D9480590BD97}"/>
                </a:ext>
              </a:extLst>
            </p:cNvPr>
            <p:cNvSpPr txBox="1"/>
            <p:nvPr/>
          </p:nvSpPr>
          <p:spPr>
            <a:xfrm>
              <a:off x="1621128" y="75807"/>
              <a:ext cx="8820987" cy="135836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70688" tIns="15240" rIns="15240" bIns="15240" numCol="1" spcCol="1270" anchor="ctr" anchorCtr="0">
              <a:noAutofit/>
            </a:bodyPr>
            <a:lstStyle/>
            <a:p>
              <a:r>
                <a:rPr lang="en-US" b="1" dirty="0"/>
                <a:t>Increase from 58% to 71% (Fall to Spring) and keep 73% (Fall to Fall)</a:t>
              </a:r>
            </a:p>
            <a:p>
              <a:pPr marL="400050" indent="-228600">
                <a:buFont typeface="Wingdings" panose="05000000000000000000" pitchFamily="2" charset="2"/>
                <a:buChar char="§"/>
              </a:pPr>
              <a:r>
                <a:rPr lang="en-US" dirty="0"/>
                <a:t>Lagging Indicator - Completion </a:t>
              </a:r>
            </a:p>
            <a:p>
              <a:pPr marL="400050" lvl="0" indent="-228600">
                <a:buFont typeface="Wingdings" panose="05000000000000000000" pitchFamily="2" charset="2"/>
                <a:buChar char="§"/>
              </a:pPr>
              <a:r>
                <a:rPr lang="en-US" dirty="0"/>
                <a:t>Persistence rate increase from 58% (baseline Fall 2024) to 71% (Statewide average) </a:t>
              </a:r>
            </a:p>
            <a:p>
              <a:pPr marL="400050" lvl="0" indent="-228600">
                <a:buFont typeface="Wingdings" panose="05000000000000000000" pitchFamily="2" charset="2"/>
                <a:buChar char="§"/>
              </a:pPr>
              <a:r>
                <a:rPr lang="en-US" dirty="0"/>
                <a:t>Keep Fall to fall retention rate: 73% (statewide average 65%)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047C8533-6F85-6FEB-55A8-7E5816A9FA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830755" y="4039309"/>
            <a:ext cx="1182575" cy="1990016"/>
            <a:chOff x="1" y="1188624"/>
            <a:chExt cx="1037286" cy="1481837"/>
          </a:xfrm>
        </p:grpSpPr>
        <p:sp>
          <p:nvSpPr>
            <p:cNvPr id="12" name="Arrow: Chevron 11">
              <a:extLst>
                <a:ext uri="{FF2B5EF4-FFF2-40B4-BE49-F238E27FC236}">
                  <a16:creationId xmlns:a16="http://schemas.microsoft.com/office/drawing/2014/main" id="{4F66CC04-A852-00D5-ECF8-1F12C00CC751}"/>
                </a:ext>
              </a:extLst>
            </p:cNvPr>
            <p:cNvSpPr/>
            <p:nvPr/>
          </p:nvSpPr>
          <p:spPr>
            <a:xfrm rot="5400000">
              <a:off x="-222275" y="1410900"/>
              <a:ext cx="1481837" cy="1037286"/>
            </a:xfrm>
            <a:prstGeom prst="chevron">
              <a:avLst/>
            </a:prstGeom>
          </p:spPr>
          <p:style>
            <a:lnRef idx="1">
              <a:schemeClr val="accent2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3" name="Arrow: Chevron 4">
              <a:extLst>
                <a:ext uri="{FF2B5EF4-FFF2-40B4-BE49-F238E27FC236}">
                  <a16:creationId xmlns:a16="http://schemas.microsoft.com/office/drawing/2014/main" id="{2D95230F-F8FF-ED91-6491-30CE3A6CD362}"/>
                </a:ext>
              </a:extLst>
            </p:cNvPr>
            <p:cNvSpPr txBox="1"/>
            <p:nvPr/>
          </p:nvSpPr>
          <p:spPr>
            <a:xfrm>
              <a:off x="1" y="1707267"/>
              <a:ext cx="1037286" cy="44455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525" tIns="9525" rIns="9525" bIns="9525" numCol="1" spcCol="1270" anchor="ctr" anchorCtr="0">
              <a:noAutofit/>
            </a:bodyPr>
            <a:lstStyle/>
            <a:p>
              <a:pPr lvl="0"/>
              <a:r>
                <a:rPr lang="en-US" sz="1600" b="1" dirty="0"/>
                <a:t>Retention &amp; Persistence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125249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77B921-C2B7-B298-4464-8EE8BB098C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5D51F6B-89D7-BF76-E613-68038527DD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130213"/>
            <a:ext cx="12192000" cy="167951"/>
          </a:xfrm>
          <a:prstGeom prst="rect">
            <a:avLst/>
          </a:prstGeom>
          <a:solidFill>
            <a:srgbClr val="6566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E0FC0699-382B-B460-5001-CFEAEA77D78F}"/>
              </a:ext>
            </a:extLst>
          </p:cNvPr>
          <p:cNvSpPr txBox="1">
            <a:spLocks/>
          </p:cNvSpPr>
          <p:nvPr/>
        </p:nvSpPr>
        <p:spPr>
          <a:xfrm>
            <a:off x="0" y="117298"/>
            <a:ext cx="12192000" cy="6564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>
                <a:solidFill>
                  <a:schemeClr val="bg1"/>
                </a:solidFill>
              </a:rPr>
              <a:t>What is Administrative Program Review (APR)?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D607C81-F6DB-BAE3-66D4-F4AB3287B9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138624"/>
            <a:ext cx="12192000" cy="656444"/>
          </a:xfrm>
          <a:prstGeom prst="rect">
            <a:avLst/>
          </a:prstGeom>
          <a:solidFill>
            <a:srgbClr val="6566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AD58B3EC-4101-963A-16E8-47DB17E13764}"/>
              </a:ext>
            </a:extLst>
          </p:cNvPr>
          <p:cNvSpPr txBox="1">
            <a:spLocks/>
          </p:cNvSpPr>
          <p:nvPr/>
        </p:nvSpPr>
        <p:spPr>
          <a:xfrm>
            <a:off x="0" y="132097"/>
            <a:ext cx="12192000" cy="699097"/>
          </a:xfrm>
          <a:prstGeom prst="rect">
            <a:avLst/>
          </a:prstGeom>
        </p:spPr>
        <p:txBody>
          <a:bodyPr vert="horz" lIns="91440" tIns="91440" rIns="91440" bIns="45720" rtlCol="0" anchor="ctr" anchorCtr="1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>
                <a:solidFill>
                  <a:schemeClr val="bg1"/>
                </a:solidFill>
              </a:rPr>
              <a:t>Leading Indicators - </a:t>
            </a:r>
            <a:r>
              <a:rPr lang="en-US" sz="2800" dirty="0">
                <a:solidFill>
                  <a:schemeClr val="bg1"/>
                </a:solidFill>
              </a:rPr>
              <a:t>Enrollment/FTE Recovery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A0EAFE4-31A7-74B9-FDD3-B6B3636334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214188"/>
            <a:ext cx="12192000" cy="643812"/>
          </a:xfrm>
          <a:prstGeom prst="rect">
            <a:avLst/>
          </a:prstGeom>
          <a:solidFill>
            <a:srgbClr val="E78E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Content Placeholder 2">
            <a:extLst>
              <a:ext uri="{FF2B5EF4-FFF2-40B4-BE49-F238E27FC236}">
                <a16:creationId xmlns:a16="http://schemas.microsoft.com/office/drawing/2014/main" id="{2CE37ADA-C86A-0ACF-5996-146A767B1DF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93579322"/>
              </p:ext>
            </p:extLst>
          </p:nvPr>
        </p:nvGraphicFramePr>
        <p:xfrm>
          <a:off x="838200" y="1339621"/>
          <a:ext cx="10515600" cy="29602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2" name="Group 1">
            <a:extLst>
              <a:ext uri="{FF2B5EF4-FFF2-40B4-BE49-F238E27FC236}">
                <a16:creationId xmlns:a16="http://schemas.microsoft.com/office/drawing/2014/main" id="{682834F6-FE1B-B352-6990-81EF9DD7FC52}"/>
              </a:ext>
            </a:extLst>
          </p:cNvPr>
          <p:cNvGrpSpPr/>
          <p:nvPr/>
        </p:nvGrpSpPr>
        <p:grpSpPr>
          <a:xfrm>
            <a:off x="2013330" y="4055696"/>
            <a:ext cx="9340470" cy="1053741"/>
            <a:chOff x="1621128" y="2323"/>
            <a:chExt cx="8894471" cy="1505333"/>
          </a:xfrm>
        </p:grpSpPr>
        <p:sp>
          <p:nvSpPr>
            <p:cNvPr id="3" name="Rectangle: Top Corners Rounded 2">
              <a:extLst>
                <a:ext uri="{FF2B5EF4-FFF2-40B4-BE49-F238E27FC236}">
                  <a16:creationId xmlns:a16="http://schemas.microsoft.com/office/drawing/2014/main" id="{400667AE-D3FD-5B7E-C830-5DFEA70F6CBC}"/>
                </a:ext>
              </a:extLst>
            </p:cNvPr>
            <p:cNvSpPr/>
            <p:nvPr/>
          </p:nvSpPr>
          <p:spPr>
            <a:xfrm rot="5400000">
              <a:off x="5315697" y="-3692246"/>
              <a:ext cx="1505333" cy="8894471"/>
            </a:xfrm>
            <a:prstGeom prst="round2SameRect">
              <a:avLst/>
            </a:prstGeom>
          </p:spPr>
          <p:style>
            <a:lnRef idx="1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6" name="Rectangle: Top Corners Rounded 4">
              <a:extLst>
                <a:ext uri="{FF2B5EF4-FFF2-40B4-BE49-F238E27FC236}">
                  <a16:creationId xmlns:a16="http://schemas.microsoft.com/office/drawing/2014/main" id="{A7B7D33F-7473-9EAD-1FB5-5E9E125B4873}"/>
                </a:ext>
              </a:extLst>
            </p:cNvPr>
            <p:cNvSpPr txBox="1"/>
            <p:nvPr/>
          </p:nvSpPr>
          <p:spPr>
            <a:xfrm>
              <a:off x="1621128" y="75807"/>
              <a:ext cx="8820987" cy="135836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70688" tIns="15240" rIns="15240" bIns="15240" numCol="1" spcCol="1270" anchor="ctr" anchorCtr="0">
              <a:noAutofit/>
            </a:bodyPr>
            <a:lstStyle/>
            <a:p>
              <a:r>
                <a:rPr lang="en-US" b="1" dirty="0"/>
                <a:t>Increase from 5.6% (excluding WESTEC) to 11% </a:t>
              </a:r>
            </a:p>
            <a:p>
              <a:pPr marL="400050" indent="-228600">
                <a:buFont typeface="Wingdings" panose="05000000000000000000" pitchFamily="2" charset="2"/>
                <a:buChar char="§"/>
              </a:pPr>
              <a:r>
                <a:rPr lang="en-US" dirty="0"/>
                <a:t>Goal: FTE Increase</a:t>
              </a:r>
            </a:p>
            <a:p>
              <a:pPr marL="228600" lvl="0" indent="-57150">
                <a:buFont typeface="Wingdings" panose="05000000000000000000" pitchFamily="2" charset="2"/>
                <a:buChar char="§"/>
              </a:pPr>
              <a:r>
                <a:rPr lang="en-US" dirty="0"/>
                <a:t>   5.6% (baseline Fall 2024) to 11% (Statewide)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B8984D6E-B3AA-07F7-F133-76A78935E331}"/>
              </a:ext>
            </a:extLst>
          </p:cNvPr>
          <p:cNvGrpSpPr/>
          <p:nvPr/>
        </p:nvGrpSpPr>
        <p:grpSpPr>
          <a:xfrm>
            <a:off x="830755" y="4039309"/>
            <a:ext cx="1182575" cy="1646350"/>
            <a:chOff x="1" y="1188624"/>
            <a:chExt cx="1037286" cy="1481837"/>
          </a:xfrm>
        </p:grpSpPr>
        <p:sp>
          <p:nvSpPr>
            <p:cNvPr id="12" name="Arrow: Chevron 11">
              <a:extLst>
                <a:ext uri="{FF2B5EF4-FFF2-40B4-BE49-F238E27FC236}">
                  <a16:creationId xmlns:a16="http://schemas.microsoft.com/office/drawing/2014/main" id="{DDA3B7A0-DC24-8E32-088F-E34465099D5F}"/>
                </a:ext>
              </a:extLst>
            </p:cNvPr>
            <p:cNvSpPr/>
            <p:nvPr/>
          </p:nvSpPr>
          <p:spPr>
            <a:xfrm rot="5400000">
              <a:off x="-222275" y="1410900"/>
              <a:ext cx="1481837" cy="1037286"/>
            </a:xfrm>
            <a:prstGeom prst="chevron">
              <a:avLst/>
            </a:prstGeom>
          </p:spPr>
          <p:style>
            <a:lnRef idx="1">
              <a:schemeClr val="accent2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3" name="Arrow: Chevron 4">
              <a:extLst>
                <a:ext uri="{FF2B5EF4-FFF2-40B4-BE49-F238E27FC236}">
                  <a16:creationId xmlns:a16="http://schemas.microsoft.com/office/drawing/2014/main" id="{7D4E0CFF-1B25-C2B2-A7DE-D934EEA33874}"/>
                </a:ext>
              </a:extLst>
            </p:cNvPr>
            <p:cNvSpPr txBox="1"/>
            <p:nvPr/>
          </p:nvSpPr>
          <p:spPr>
            <a:xfrm>
              <a:off x="1" y="1707267"/>
              <a:ext cx="1037286" cy="44455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525" tIns="9525" rIns="9525" bIns="9525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400" b="1" dirty="0"/>
            </a:p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400" b="1" dirty="0"/>
                <a:t>FTE</a:t>
              </a:r>
            </a:p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400" b="1" dirty="0"/>
                <a:t>CTE –9 or more Units</a:t>
              </a:r>
              <a:endParaRPr lang="en-US" sz="1400" b="1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200747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0E9250-2A40-B2AB-3243-9C6C3163AE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FFDB4007-177A-0FED-5CD9-B0EDD6F9AA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130213"/>
            <a:ext cx="12192000" cy="167951"/>
          </a:xfrm>
          <a:prstGeom prst="rect">
            <a:avLst/>
          </a:prstGeom>
          <a:solidFill>
            <a:srgbClr val="6566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95517B4F-214D-3127-64B1-339495676BC5}"/>
              </a:ext>
            </a:extLst>
          </p:cNvPr>
          <p:cNvSpPr txBox="1">
            <a:spLocks/>
          </p:cNvSpPr>
          <p:nvPr/>
        </p:nvSpPr>
        <p:spPr>
          <a:xfrm>
            <a:off x="0" y="117298"/>
            <a:ext cx="12192000" cy="6564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>
                <a:solidFill>
                  <a:schemeClr val="bg1"/>
                </a:solidFill>
              </a:rPr>
              <a:t>What is Administrative Program Review (APR)?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B6D84C9-A49F-788B-A1F7-42F3429748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138624"/>
            <a:ext cx="12192000" cy="656444"/>
          </a:xfrm>
          <a:prstGeom prst="rect">
            <a:avLst/>
          </a:prstGeom>
          <a:solidFill>
            <a:srgbClr val="6566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6BD6587-2045-7DC4-A617-93F8A77000E5}"/>
              </a:ext>
            </a:extLst>
          </p:cNvPr>
          <p:cNvSpPr txBox="1">
            <a:spLocks/>
          </p:cNvSpPr>
          <p:nvPr/>
        </p:nvSpPr>
        <p:spPr>
          <a:xfrm>
            <a:off x="0" y="132097"/>
            <a:ext cx="12192000" cy="699097"/>
          </a:xfrm>
          <a:prstGeom prst="rect">
            <a:avLst/>
          </a:prstGeom>
        </p:spPr>
        <p:txBody>
          <a:bodyPr vert="horz" lIns="91440" tIns="91440" rIns="91440" bIns="45720" rtlCol="0" anchor="ctr" anchorCtr="1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>
                <a:solidFill>
                  <a:schemeClr val="bg1"/>
                </a:solidFill>
              </a:rPr>
              <a:t>Leading Indicators - </a:t>
            </a:r>
            <a:r>
              <a:rPr lang="en-US" sz="2800" dirty="0">
                <a:solidFill>
                  <a:schemeClr val="bg1"/>
                </a:solidFill>
              </a:rPr>
              <a:t>Enrollment/FTE Recovery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1576ABF-6957-FAAF-BA80-512E904788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214188"/>
            <a:ext cx="12192000" cy="643812"/>
          </a:xfrm>
          <a:prstGeom prst="rect">
            <a:avLst/>
          </a:prstGeom>
          <a:solidFill>
            <a:srgbClr val="E78E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Content Placeholder 2">
            <a:extLst>
              <a:ext uri="{FF2B5EF4-FFF2-40B4-BE49-F238E27FC236}">
                <a16:creationId xmlns:a16="http://schemas.microsoft.com/office/drawing/2014/main" id="{2E8997C5-51CA-324F-8AD7-45D7937BB0B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43774920"/>
              </p:ext>
            </p:extLst>
          </p:nvPr>
        </p:nvGraphicFramePr>
        <p:xfrm>
          <a:off x="838200" y="1339621"/>
          <a:ext cx="10515600" cy="29602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2" name="Group 1">
            <a:extLst>
              <a:ext uri="{FF2B5EF4-FFF2-40B4-BE49-F238E27FC236}">
                <a16:creationId xmlns:a16="http://schemas.microsoft.com/office/drawing/2014/main" id="{EDA677E0-DBF8-2B15-B515-577EA7636C99}"/>
              </a:ext>
            </a:extLst>
          </p:cNvPr>
          <p:cNvGrpSpPr/>
          <p:nvPr/>
        </p:nvGrpSpPr>
        <p:grpSpPr>
          <a:xfrm>
            <a:off x="2013330" y="4055696"/>
            <a:ext cx="9340470" cy="1053741"/>
            <a:chOff x="1621128" y="2323"/>
            <a:chExt cx="8894471" cy="1505333"/>
          </a:xfrm>
        </p:grpSpPr>
        <p:sp>
          <p:nvSpPr>
            <p:cNvPr id="3" name="Rectangle: Top Corners Rounded 2">
              <a:extLst>
                <a:ext uri="{FF2B5EF4-FFF2-40B4-BE49-F238E27FC236}">
                  <a16:creationId xmlns:a16="http://schemas.microsoft.com/office/drawing/2014/main" id="{E7620F5A-EA4E-D582-6E45-9860BA8D7DEB}"/>
                </a:ext>
              </a:extLst>
            </p:cNvPr>
            <p:cNvSpPr/>
            <p:nvPr/>
          </p:nvSpPr>
          <p:spPr>
            <a:xfrm rot="5400000">
              <a:off x="5315697" y="-3692246"/>
              <a:ext cx="1505333" cy="8894471"/>
            </a:xfrm>
            <a:prstGeom prst="round2SameRect">
              <a:avLst/>
            </a:prstGeom>
          </p:spPr>
          <p:style>
            <a:lnRef idx="1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6" name="Rectangle: Top Corners Rounded 4">
              <a:extLst>
                <a:ext uri="{FF2B5EF4-FFF2-40B4-BE49-F238E27FC236}">
                  <a16:creationId xmlns:a16="http://schemas.microsoft.com/office/drawing/2014/main" id="{47FC6D34-3AD7-0617-6C31-085FC72F9C46}"/>
                </a:ext>
              </a:extLst>
            </p:cNvPr>
            <p:cNvSpPr txBox="1"/>
            <p:nvPr/>
          </p:nvSpPr>
          <p:spPr>
            <a:xfrm>
              <a:off x="1621128" y="75807"/>
              <a:ext cx="8820987" cy="135836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70688" tIns="15240" rIns="15240" bIns="15240" numCol="1" spcCol="1270" anchor="ctr" anchorCtr="0">
              <a:noAutofit/>
            </a:bodyPr>
            <a:lstStyle/>
            <a:p>
              <a:r>
                <a:rPr lang="en-US" b="1" dirty="0"/>
                <a:t>Expand Noncredit Course Offering from 1 to 20</a:t>
              </a:r>
            </a:p>
            <a:p>
              <a:pPr marL="400050" indent="-228600">
                <a:buFont typeface="Wingdings" panose="05000000000000000000" pitchFamily="2" charset="2"/>
                <a:buChar char="§"/>
              </a:pPr>
              <a:r>
                <a:rPr lang="en-US" dirty="0"/>
                <a:t>Goal: FTE Increase</a:t>
              </a:r>
            </a:p>
            <a:p>
              <a:pPr marL="400050" lvl="0" indent="-228600">
                <a:buFont typeface="Wingdings" panose="05000000000000000000" pitchFamily="2" charset="2"/>
                <a:buChar char="§"/>
              </a:pPr>
              <a:r>
                <a:rPr lang="en-US" dirty="0"/>
                <a:t>Offer 20 more non-credit courses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3BB79575-B56E-5D1F-3DEC-83B46EE60087}"/>
              </a:ext>
            </a:extLst>
          </p:cNvPr>
          <p:cNvGrpSpPr/>
          <p:nvPr/>
        </p:nvGrpSpPr>
        <p:grpSpPr>
          <a:xfrm>
            <a:off x="830755" y="4039309"/>
            <a:ext cx="1182575" cy="1646350"/>
            <a:chOff x="1" y="1188624"/>
            <a:chExt cx="1037286" cy="1481837"/>
          </a:xfrm>
        </p:grpSpPr>
        <p:sp>
          <p:nvSpPr>
            <p:cNvPr id="12" name="Arrow: Chevron 11">
              <a:extLst>
                <a:ext uri="{FF2B5EF4-FFF2-40B4-BE49-F238E27FC236}">
                  <a16:creationId xmlns:a16="http://schemas.microsoft.com/office/drawing/2014/main" id="{7E1D96AB-BFB2-DCF9-49FC-10B673BC9054}"/>
                </a:ext>
              </a:extLst>
            </p:cNvPr>
            <p:cNvSpPr/>
            <p:nvPr/>
          </p:nvSpPr>
          <p:spPr>
            <a:xfrm rot="5400000">
              <a:off x="-222275" y="1410900"/>
              <a:ext cx="1481837" cy="1037286"/>
            </a:xfrm>
            <a:prstGeom prst="chevron">
              <a:avLst/>
            </a:prstGeom>
          </p:spPr>
          <p:style>
            <a:lnRef idx="1">
              <a:schemeClr val="accent2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3" name="Arrow: Chevron 4">
              <a:extLst>
                <a:ext uri="{FF2B5EF4-FFF2-40B4-BE49-F238E27FC236}">
                  <a16:creationId xmlns:a16="http://schemas.microsoft.com/office/drawing/2014/main" id="{D1348787-E052-4B57-FC25-F09FF66237A7}"/>
                </a:ext>
              </a:extLst>
            </p:cNvPr>
            <p:cNvSpPr txBox="1"/>
            <p:nvPr/>
          </p:nvSpPr>
          <p:spPr>
            <a:xfrm>
              <a:off x="1" y="1707267"/>
              <a:ext cx="1037286" cy="44455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525" tIns="9525" rIns="9525" bIns="9525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400" b="1" dirty="0"/>
                <a:t>FTE</a:t>
              </a:r>
            </a:p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400" b="1" dirty="0" err="1"/>
                <a:t>NonCredit</a:t>
              </a:r>
              <a:endParaRPr lang="en-US" sz="1400" b="1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13034252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4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8328006A-9611-4E95-81E5-7FC601053356}">
  <we:reference id="4b785c87-866c-4bad-85d8-5d1ae467ac9a" version="3.19.0.0" store="EXCatalog" storeType="EXCatalog"/>
  <we:alternateReferences>
    <we:reference id="WA104381909" version="3.19.0.0" store="en-US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>TM03457485[[fn=Mesh]]</Template>
  <TotalTime>3940</TotalTime>
  <Words>1477</Words>
  <Application>Microsoft Office PowerPoint</Application>
  <PresentationFormat>Widescreen</PresentationFormat>
  <Paragraphs>240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Aptos</vt:lpstr>
      <vt:lpstr>Aptos Display</vt:lpstr>
      <vt:lpstr>Arial</vt:lpstr>
      <vt:lpstr>Arial Black</vt:lpstr>
      <vt:lpstr>Wingdings</vt:lpstr>
      <vt:lpstr>Office Theme</vt:lpstr>
      <vt:lpstr>Five-Year Strategic Action Plan  (2025-26 to 2029-30)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Xiaohong Li</dc:creator>
  <cp:lastModifiedBy>Xiaohong Li</cp:lastModifiedBy>
  <cp:revision>74</cp:revision>
  <dcterms:created xsi:type="dcterms:W3CDTF">2025-05-16T19:29:46Z</dcterms:created>
  <dcterms:modified xsi:type="dcterms:W3CDTF">2025-11-26T06:30:42Z</dcterms:modified>
</cp:coreProperties>
</file>